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97" r:id="rId5"/>
    <p:sldId id="261" r:id="rId6"/>
    <p:sldId id="262" r:id="rId7"/>
    <p:sldId id="263" r:id="rId8"/>
    <p:sldId id="264" r:id="rId9"/>
    <p:sldId id="291" r:id="rId10"/>
    <p:sldId id="266" r:id="rId11"/>
    <p:sldId id="267" r:id="rId12"/>
    <p:sldId id="268" r:id="rId13"/>
    <p:sldId id="295" r:id="rId14"/>
    <p:sldId id="269" r:id="rId15"/>
    <p:sldId id="292" r:id="rId16"/>
    <p:sldId id="298" r:id="rId17"/>
    <p:sldId id="290" r:id="rId18"/>
    <p:sldId id="293" r:id="rId19"/>
    <p:sldId id="294" r:id="rId20"/>
    <p:sldId id="296" r:id="rId21"/>
    <p:sldId id="270" r:id="rId22"/>
    <p:sldId id="271" r:id="rId23"/>
    <p:sldId id="272" r:id="rId24"/>
    <p:sldId id="273" r:id="rId25"/>
    <p:sldId id="274" r:id="rId26"/>
    <p:sldId id="275" r:id="rId27"/>
    <p:sldId id="276" r:id="rId28"/>
    <p:sldId id="277" r:id="rId29"/>
    <p:sldId id="279" r:id="rId30"/>
    <p:sldId id="278" r:id="rId31"/>
    <p:sldId id="280" r:id="rId32"/>
    <p:sldId id="281" r:id="rId33"/>
    <p:sldId id="282" r:id="rId34"/>
    <p:sldId id="283" r:id="rId35"/>
    <p:sldId id="287" r:id="rId36"/>
    <p:sldId id="288" r:id="rId37"/>
    <p:sldId id="28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ection" id="{CBF29E49-2044-4EB9-95ED-48F33C5346E7}">
          <p14:sldIdLst>
            <p14:sldId id="256"/>
            <p14:sldId id="257"/>
          </p14:sldIdLst>
        </p14:section>
        <p14:section name="1. George Rogers" id="{A557CAE2-E468-4D87-87EA-C1526BD8FBEB}">
          <p14:sldIdLst>
            <p14:sldId id="260"/>
            <p14:sldId id="297"/>
            <p14:sldId id="261"/>
            <p14:sldId id="262"/>
          </p14:sldIdLst>
        </p14:section>
        <p14:section name="2. David Igandan" id="{2DE1A0B2-47AC-4EEF-98F4-F1F0038CE1D2}">
          <p14:sldIdLst>
            <p14:sldId id="263"/>
            <p14:sldId id="264"/>
            <p14:sldId id="291"/>
            <p14:sldId id="266"/>
          </p14:sldIdLst>
        </p14:section>
        <p14:section name="3. Tharidhu Angodage" id="{41308EF9-2D9D-4BE5-8E5F-199F1BC39650}">
          <p14:sldIdLst>
            <p14:sldId id="267"/>
            <p14:sldId id="268"/>
            <p14:sldId id="295"/>
            <p14:sldId id="269"/>
          </p14:sldIdLst>
        </p14:section>
        <p14:section name="4. Jack Trafford" id="{CE943490-0EDA-4EE8-8918-8576695D20DE}">
          <p14:sldIdLst>
            <p14:sldId id="292"/>
            <p14:sldId id="298"/>
            <p14:sldId id="290"/>
            <p14:sldId id="293"/>
            <p14:sldId id="294"/>
            <p14:sldId id="296"/>
          </p14:sldIdLst>
        </p14:section>
        <p14:section name="5. Darren Wu" id="{77C30372-0B85-4FD6-9E54-60FB793EB2D8}">
          <p14:sldIdLst>
            <p14:sldId id="270"/>
            <p14:sldId id="271"/>
            <p14:sldId id="272"/>
            <p14:sldId id="273"/>
            <p14:sldId id="274"/>
          </p14:sldIdLst>
        </p14:section>
        <p14:section name="6. Suraj Cheema" id="{88EF7567-6F03-4AFD-8169-9075535BE816}">
          <p14:sldIdLst>
            <p14:sldId id="275"/>
            <p14:sldId id="276"/>
            <p14:sldId id="277"/>
            <p14:sldId id="279"/>
            <p14:sldId id="278"/>
            <p14:sldId id="280"/>
            <p14:sldId id="281"/>
            <p14:sldId id="282"/>
          </p14:sldIdLst>
        </p14:section>
        <p14:section name="7. Hemal Patel" id="{27A13CF6-8EDA-49FC-A48B-105B591301EE}">
          <p14:sldIdLst>
            <p14:sldId id="283"/>
          </p14:sldIdLst>
        </p14:section>
        <p14:section name="8. Raihaan Azam" id="{D6F401C4-FA08-4691-B9A7-F91A5B00D16B}">
          <p14:sldIdLst>
            <p14:sldId id="287"/>
            <p14:sldId id="288"/>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3CE93-F614-EBF2-D6D1-5136DA75A64F}" v="141" dt="2023-05-03T21:29:19.329"/>
    <p1510:client id="{262B3504-768C-2585-C36E-7CB72B0023B5}" v="196" dt="2023-05-03T22:48:39.106"/>
    <p1510:client id="{4A8D592A-C773-4B6F-8DAB-6F7345B6789D}" v="38" dt="2023-05-04T07:48:57.883"/>
    <p1510:client id="{4EA5D493-E3CC-9EDB-AEDD-2EBB06A50605}" v="242" dt="2023-05-03T21:13:50.492"/>
    <p1510:client id="{605C0C35-17C1-DD0B-5FF0-A06E72414EE7}" v="159" dt="2023-05-03T16:20:39.424"/>
    <p1510:client id="{623CBE00-F997-1E7A-5C53-EA33237A1A0F}" v="12" dt="2023-05-04T05:11:22.479"/>
    <p1510:client id="{66567998-2C1E-D2BF-7083-4A089A5F642F}" v="18" dt="2023-05-03T16:53:41.569"/>
    <p1510:client id="{98A3FE01-6AB5-BCE4-E9C6-E8354A083E5A}" v="103" dt="2023-05-04T07:29:12.949"/>
    <p1510:client id="{A06ACFAA-7F61-184A-DA9F-0DF8E04D616D}" v="375" dt="2023-05-03T21:55:10.252"/>
    <p1510:client id="{A8B25C17-168C-FF4F-8715-6DEE4A5611EA}" v="7" dt="2023-05-03T20:11:43.264"/>
    <p1510:client id="{BF9B652A-1827-4BA2-1E5E-6BD2630E2B84}" v="4" dt="2023-05-04T08:17:00.731"/>
    <p1510:client id="{E114DA69-4C0E-8016-81EB-FCBE4B4894FF}" v="7" dt="2023-05-03T21:44:33.701"/>
    <p1510:client id="{FDA849F0-4543-73B0-70DC-929CAFC3C00B}" v="22" dt="2023-05-04T00:10:18.3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7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A45E3C-B375-49C7-9403-CBC174003D43}"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93048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A45E3C-B375-49C7-9403-CBC174003D43}"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827463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A45E3C-B375-49C7-9403-CBC174003D43}"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CBC615-AFAD-479D-B2B4-D0EA2A8D1712}"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69668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A45E3C-B375-49C7-9403-CBC174003D43}"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2108519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A45E3C-B375-49C7-9403-CBC174003D43}"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CBC615-AFAD-479D-B2B4-D0EA2A8D1712}"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8027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A45E3C-B375-49C7-9403-CBC174003D43}"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370365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A45E3C-B375-49C7-9403-CBC174003D43}"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2479990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A45E3C-B375-49C7-9403-CBC174003D43}"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2194407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740234"/>
            <a:ext cx="8596668" cy="640702"/>
          </a:xfrm>
        </p:spPr>
        <p:txBody>
          <a:bodyPr>
            <a:normAutofit/>
          </a:bodyPr>
          <a:lstStyle>
            <a:lvl1pPr>
              <a:defRPr sz="3600">
                <a:solidFill>
                  <a:schemeClr val="accent1">
                    <a:lumMod val="50000"/>
                  </a:schemeClr>
                </a:solidFill>
              </a:defRPr>
            </a:lvl1pPr>
          </a:lstStyle>
          <a:p>
            <a:r>
              <a:rPr lang="en-US"/>
              <a:t>Click to edit Master title style</a:t>
            </a:r>
          </a:p>
        </p:txBody>
      </p:sp>
      <p:sp>
        <p:nvSpPr>
          <p:cNvPr id="3" name="Content Placeholder 2"/>
          <p:cNvSpPr>
            <a:spLocks noGrp="1"/>
          </p:cNvSpPr>
          <p:nvPr>
            <p:ph idx="1"/>
          </p:nvPr>
        </p:nvSpPr>
        <p:spPr>
          <a:xfrm>
            <a:off x="677334" y="1570179"/>
            <a:ext cx="8596668" cy="4471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A45E3C-B375-49C7-9403-CBC174003D43}"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22108875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A45E3C-B375-49C7-9403-CBC174003D43}"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39368591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A45E3C-B375-49C7-9403-CBC174003D43}" type="datetimeFigureOut">
              <a:rPr lang="en-GB" smtClean="0"/>
              <a:t>04/05/2023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36288656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A45E3C-B375-49C7-9403-CBC174003D43}" type="datetimeFigureOut">
              <a:rPr lang="en-GB" smtClean="0"/>
              <a:t>04/05/2023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1850508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lvl1pPr>
              <a:defRPr>
                <a:solidFill>
                  <a:schemeClr val="accent1">
                    <a:lumMod val="50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26A45E3C-B375-49C7-9403-CBC174003D43}" type="datetimeFigureOut">
              <a:rPr lang="en-GB" smtClean="0"/>
              <a:t>04/05/2023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2064189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A45E3C-B375-49C7-9403-CBC174003D43}" type="datetimeFigureOut">
              <a:rPr lang="en-GB" smtClean="0"/>
              <a:t>04/05/2023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41070803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A45E3C-B375-49C7-9403-CBC174003D43}" type="datetimeFigureOut">
              <a:rPr lang="en-GB" smtClean="0"/>
              <a:t>04/05/2023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4537815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A45E3C-B375-49C7-9403-CBC174003D43}" type="datetimeFigureOut">
              <a:rPr lang="en-GB" smtClean="0"/>
              <a:t>04/05/2023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CBC615-AFAD-479D-B2B4-D0EA2A8D1712}" type="slidenum">
              <a:rPr lang="en-GB" smtClean="0"/>
              <a:t>‹#›</a:t>
            </a:fld>
            <a:endParaRPr lang="en-GB"/>
          </a:p>
        </p:txBody>
      </p:sp>
    </p:spTree>
    <p:extLst>
      <p:ext uri="{BB962C8B-B14F-4D97-AF65-F5344CB8AC3E}">
        <p14:creationId xmlns:p14="http://schemas.microsoft.com/office/powerpoint/2010/main" val="26364201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8742748" y="0"/>
            <a:ext cx="4766733" cy="6866467"/>
            <a:chOff x="7425267" y="-8467"/>
            <a:chExt cx="4766733"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6A45E3C-B375-49C7-9403-CBC174003D43}" type="datetimeFigureOut">
              <a:rPr lang="en-GB" smtClean="0"/>
              <a:t>04/05/2023</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ECBC615-AFAD-479D-B2B4-D0EA2A8D1712}" type="slidenum">
              <a:rPr lang="en-GB" smtClean="0"/>
              <a:t>‹#›</a:t>
            </a:fld>
            <a:endParaRPr lang="en-GB"/>
          </a:p>
        </p:txBody>
      </p:sp>
    </p:spTree>
    <p:extLst>
      <p:ext uri="{BB962C8B-B14F-4D97-AF65-F5344CB8AC3E}">
        <p14:creationId xmlns:p14="http://schemas.microsoft.com/office/powerpoint/2010/main" val="2891544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C591-71D8-6751-D686-B49BF47B70B4}"/>
              </a:ext>
            </a:extLst>
          </p:cNvPr>
          <p:cNvSpPr>
            <a:spLocks noGrp="1"/>
          </p:cNvSpPr>
          <p:nvPr>
            <p:ph type="ctrTitle"/>
          </p:nvPr>
        </p:nvSpPr>
        <p:spPr/>
        <p:txBody>
          <a:bodyPr/>
          <a:lstStyle/>
          <a:p>
            <a:r>
              <a:rPr lang="en-GB"/>
              <a:t>StokBox: Group 24</a:t>
            </a:r>
          </a:p>
        </p:txBody>
      </p:sp>
      <p:sp>
        <p:nvSpPr>
          <p:cNvPr id="3" name="Subtitle 2">
            <a:extLst>
              <a:ext uri="{FF2B5EF4-FFF2-40B4-BE49-F238E27FC236}">
                <a16:creationId xmlns:a16="http://schemas.microsoft.com/office/drawing/2014/main" id="{C9890A99-F3B2-F789-A416-F07F1F55FF79}"/>
              </a:ext>
            </a:extLst>
          </p:cNvPr>
          <p:cNvSpPr>
            <a:spLocks noGrp="1"/>
          </p:cNvSpPr>
          <p:nvPr>
            <p:ph type="subTitle" idx="1"/>
          </p:nvPr>
        </p:nvSpPr>
        <p:spPr/>
        <p:txBody>
          <a:bodyPr/>
          <a:lstStyle/>
          <a:p>
            <a:r>
              <a:rPr lang="en-GB"/>
              <a:t>CW5: Presentation</a:t>
            </a:r>
          </a:p>
        </p:txBody>
      </p:sp>
      <p:pic>
        <p:nvPicPr>
          <p:cNvPr id="4" name="Picture 3">
            <a:extLst>
              <a:ext uri="{FF2B5EF4-FFF2-40B4-BE49-F238E27FC236}">
                <a16:creationId xmlns:a16="http://schemas.microsoft.com/office/drawing/2014/main" id="{C1590931-5A0C-AE41-770A-FD91239E9048}"/>
              </a:ext>
            </a:extLst>
          </p:cNvPr>
          <p:cNvPicPr>
            <a:picLocks noChangeAspect="1"/>
          </p:cNvPicPr>
          <p:nvPr/>
        </p:nvPicPr>
        <p:blipFill>
          <a:blip r:embed="rId2"/>
          <a:stretch>
            <a:fillRect/>
          </a:stretch>
        </p:blipFill>
        <p:spPr>
          <a:xfrm>
            <a:off x="1507067" y="2807167"/>
            <a:ext cx="1689994" cy="1689994"/>
          </a:xfrm>
          <a:prstGeom prst="rect">
            <a:avLst/>
          </a:prstGeom>
        </p:spPr>
      </p:pic>
    </p:spTree>
    <p:extLst>
      <p:ext uri="{BB962C8B-B14F-4D97-AF65-F5344CB8AC3E}">
        <p14:creationId xmlns:p14="http://schemas.microsoft.com/office/powerpoint/2010/main" val="16174106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 sz="3200">
                <a:latin typeface="Comfortaa Medium"/>
                <a:ea typeface="Comfortaa Medium"/>
                <a:cs typeface="Comfortaa Medium"/>
                <a:sym typeface="Comfortaa Medium"/>
              </a:rPr>
              <a:t>Disadvantages of Laravel</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vert="horz" lIns="91440" tIns="45720" rIns="91440" bIns="45720" rtlCol="0" anchor="t">
            <a:normAutofit/>
          </a:bodyPr>
          <a:lstStyle/>
          <a:p>
            <a:r>
              <a:rPr lang="en-GB" sz="2000"/>
              <a:t>Difficult learning curve - few members knew PHP</a:t>
            </a:r>
          </a:p>
          <a:p>
            <a:r>
              <a:rPr lang="en-GB" sz="2000"/>
              <a:t>No use of university computer</a:t>
            </a:r>
          </a:p>
          <a:p>
            <a:r>
              <a:rPr lang="en-GB" sz="2000"/>
              <a:t>Django may have been a better alternative</a:t>
            </a:r>
          </a:p>
          <a:p>
            <a:pPr lvl="1"/>
            <a:r>
              <a:rPr lang="en-GB" sz="1800"/>
              <a:t>Python Language fluency in the group</a:t>
            </a:r>
          </a:p>
          <a:p>
            <a:pPr lvl="1"/>
            <a:r>
              <a:rPr lang="en-GB" sz="1800"/>
              <a:t>AI and Data analytics libraries</a:t>
            </a:r>
          </a:p>
          <a:p>
            <a:pPr lvl="1"/>
            <a:r>
              <a:rPr lang="en-GB" sz="1800"/>
              <a:t>Python has better libraries for data analytics and AI applications than PHP</a:t>
            </a:r>
          </a:p>
          <a:p>
            <a:endParaRPr lang="en-GB" sz="2000"/>
          </a:p>
        </p:txBody>
      </p:sp>
      <p:grpSp>
        <p:nvGrpSpPr>
          <p:cNvPr id="2" name="Group 1">
            <a:extLst>
              <a:ext uri="{FF2B5EF4-FFF2-40B4-BE49-F238E27FC236}">
                <a16:creationId xmlns:a16="http://schemas.microsoft.com/office/drawing/2014/main" id="{126196F5-33A1-620D-A164-E105977214E7}"/>
              </a:ext>
            </a:extLst>
          </p:cNvPr>
          <p:cNvGrpSpPr/>
          <p:nvPr/>
        </p:nvGrpSpPr>
        <p:grpSpPr>
          <a:xfrm>
            <a:off x="129702" y="84975"/>
            <a:ext cx="3883366" cy="580104"/>
            <a:chOff x="3728098" y="575660"/>
            <a:chExt cx="3883366" cy="580104"/>
          </a:xfrm>
        </p:grpSpPr>
        <p:sp>
          <p:nvSpPr>
            <p:cNvPr id="4" name="Rectangle: Rounded Corners 3">
              <a:extLst>
                <a:ext uri="{FF2B5EF4-FFF2-40B4-BE49-F238E27FC236}">
                  <a16:creationId xmlns:a16="http://schemas.microsoft.com/office/drawing/2014/main" id="{9833820D-7418-316C-47EB-9126485E1182}"/>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5" name="Oval 4">
              <a:extLst>
                <a:ext uri="{FF2B5EF4-FFF2-40B4-BE49-F238E27FC236}">
                  <a16:creationId xmlns:a16="http://schemas.microsoft.com/office/drawing/2014/main" id="{D8A3844D-52A3-479D-45DB-E8EBCB15D1E4}"/>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a:t>
              </a:r>
            </a:p>
          </p:txBody>
        </p:sp>
        <p:sp>
          <p:nvSpPr>
            <p:cNvPr id="6" name="TextBox 5">
              <a:extLst>
                <a:ext uri="{FF2B5EF4-FFF2-40B4-BE49-F238E27FC236}">
                  <a16:creationId xmlns:a16="http://schemas.microsoft.com/office/drawing/2014/main" id="{C069D926-CFEC-6FD7-1C24-A8B055533F50}"/>
                </a:ext>
              </a:extLst>
            </p:cNvPr>
            <p:cNvSpPr txBox="1"/>
            <p:nvPr/>
          </p:nvSpPr>
          <p:spPr>
            <a:xfrm>
              <a:off x="4365172" y="627185"/>
              <a:ext cx="2892584" cy="477054"/>
            </a:xfrm>
            <a:prstGeom prst="rect">
              <a:avLst/>
            </a:prstGeom>
            <a:noFill/>
          </p:spPr>
          <p:txBody>
            <a:bodyPr wrap="square" rtlCol="0">
              <a:spAutoFit/>
            </a:bodyPr>
            <a:lstStyle/>
            <a:p>
              <a:pPr algn="r"/>
              <a:r>
                <a:rPr lang="en-GB" sz="1600">
                  <a:solidFill>
                    <a:schemeClr val="bg1"/>
                  </a:solidFill>
                </a:rPr>
                <a:t>Project software architecture</a:t>
              </a:r>
            </a:p>
            <a:p>
              <a:pPr algn="r"/>
              <a:r>
                <a:rPr lang="en-GB" sz="900">
                  <a:solidFill>
                    <a:schemeClr val="bg1"/>
                  </a:solidFill>
                </a:rPr>
                <a:t>David </a:t>
              </a:r>
              <a:r>
                <a:rPr lang="en-GB" sz="900" err="1">
                  <a:solidFill>
                    <a:schemeClr val="bg1"/>
                  </a:solidFill>
                </a:rPr>
                <a:t>Igandan</a:t>
              </a:r>
            </a:p>
          </p:txBody>
        </p:sp>
      </p:grpSp>
    </p:spTree>
    <p:extLst>
      <p:ext uri="{BB962C8B-B14F-4D97-AF65-F5344CB8AC3E}">
        <p14:creationId xmlns:p14="http://schemas.microsoft.com/office/powerpoint/2010/main" val="29860860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ea typeface="Comfortaa Medium"/>
                <a:cs typeface="Comfortaa Medium"/>
                <a:sym typeface="Comfortaa Medium"/>
              </a:rPr>
              <a:t>Key and Interesting Features</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3" y="1611084"/>
            <a:ext cx="9017811" cy="4539194"/>
          </a:xfrm>
        </p:spPr>
        <p:txBody>
          <a:bodyPr>
            <a:normAutofit/>
          </a:bodyPr>
          <a:lstStyle/>
          <a:p>
            <a:r>
              <a:rPr lang="en-GB" sz="2000"/>
              <a:t>Dashboard Filtering System</a:t>
            </a:r>
          </a:p>
          <a:p>
            <a:pPr lvl="1"/>
            <a:r>
              <a:rPr lang="en-GB" sz="1800"/>
              <a:t>Offers various graphs that are easy to understand.</a:t>
            </a:r>
          </a:p>
          <a:p>
            <a:pPr lvl="1"/>
            <a:r>
              <a:rPr lang="en-GB" sz="1800"/>
              <a:t>Provide the user with a highly customizable experience by allowing them to filter the data by Age, Gender, City, Income, Number of Dependents and Dietary Requirements.</a:t>
            </a:r>
          </a:p>
          <a:p>
            <a:r>
              <a:rPr lang="en-GB" sz="2000"/>
              <a:t>Brand Page Filtering System</a:t>
            </a:r>
          </a:p>
          <a:p>
            <a:pPr lvl="1"/>
            <a:r>
              <a:rPr lang="en-GB" sz="1800"/>
              <a:t>Allows brand ambassadors to choose the product categories they are interested in.</a:t>
            </a:r>
          </a:p>
          <a:p>
            <a:pPr lvl="1"/>
            <a:r>
              <a:rPr lang="en-GB" sz="1800"/>
              <a:t>The dashboard is automatically filtered according to the brand’s interested product categories.</a:t>
            </a:r>
          </a:p>
        </p:txBody>
      </p:sp>
      <p:grpSp>
        <p:nvGrpSpPr>
          <p:cNvPr id="11" name="Group 10">
            <a:extLst>
              <a:ext uri="{FF2B5EF4-FFF2-40B4-BE49-F238E27FC236}">
                <a16:creationId xmlns:a16="http://schemas.microsoft.com/office/drawing/2014/main" id="{87FD4CA0-C36B-93D6-07F5-BAEBA1AE5AFB}"/>
              </a:ext>
            </a:extLst>
          </p:cNvPr>
          <p:cNvGrpSpPr/>
          <p:nvPr/>
        </p:nvGrpSpPr>
        <p:grpSpPr>
          <a:xfrm>
            <a:off x="129702" y="84975"/>
            <a:ext cx="5469432" cy="580104"/>
            <a:chOff x="129702" y="84975"/>
            <a:chExt cx="5469432" cy="580104"/>
          </a:xfrm>
        </p:grpSpPr>
        <p:grpSp>
          <p:nvGrpSpPr>
            <p:cNvPr id="2" name="Group 1">
              <a:extLst>
                <a:ext uri="{FF2B5EF4-FFF2-40B4-BE49-F238E27FC236}">
                  <a16:creationId xmlns:a16="http://schemas.microsoft.com/office/drawing/2014/main" id="{DA69EDAA-357D-AF4A-F427-BE1A6AD0B056}"/>
                </a:ext>
              </a:extLst>
            </p:cNvPr>
            <p:cNvGrpSpPr/>
            <p:nvPr/>
          </p:nvGrpSpPr>
          <p:grpSpPr>
            <a:xfrm>
              <a:off x="129702" y="84975"/>
              <a:ext cx="5469432" cy="580104"/>
              <a:chOff x="3728098" y="575660"/>
              <a:chExt cx="5469432" cy="580104"/>
            </a:xfrm>
          </p:grpSpPr>
          <p:sp>
            <p:nvSpPr>
              <p:cNvPr id="4" name="Rectangle: Rounded Corners 3">
                <a:extLst>
                  <a:ext uri="{FF2B5EF4-FFF2-40B4-BE49-F238E27FC236}">
                    <a16:creationId xmlns:a16="http://schemas.microsoft.com/office/drawing/2014/main" id="{E1A550DF-FD2C-EF89-E6D2-E4515D16C3A6}"/>
                  </a:ext>
                </a:extLst>
              </p:cNvPr>
              <p:cNvSpPr/>
              <p:nvPr/>
            </p:nvSpPr>
            <p:spPr>
              <a:xfrm>
                <a:off x="4011463" y="676580"/>
                <a:ext cx="5186067"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5" name="Oval 4">
                <a:extLst>
                  <a:ext uri="{FF2B5EF4-FFF2-40B4-BE49-F238E27FC236}">
                    <a16:creationId xmlns:a16="http://schemas.microsoft.com/office/drawing/2014/main" id="{BA73A452-C069-D059-854D-AB36D7FC687A}"/>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3</a:t>
                </a:r>
              </a:p>
            </p:txBody>
          </p:sp>
        </p:grpSp>
        <p:sp>
          <p:nvSpPr>
            <p:cNvPr id="9" name="TextBox 8">
              <a:extLst>
                <a:ext uri="{FF2B5EF4-FFF2-40B4-BE49-F238E27FC236}">
                  <a16:creationId xmlns:a16="http://schemas.microsoft.com/office/drawing/2014/main" id="{6F49933C-6600-F44F-A449-273D68C36DD8}"/>
                </a:ext>
              </a:extLst>
            </p:cNvPr>
            <p:cNvSpPr txBox="1"/>
            <p:nvPr/>
          </p:nvSpPr>
          <p:spPr>
            <a:xfrm>
              <a:off x="891422" y="136500"/>
              <a:ext cx="4234090" cy="477054"/>
            </a:xfrm>
            <a:prstGeom prst="rect">
              <a:avLst/>
            </a:prstGeom>
            <a:noFill/>
          </p:spPr>
          <p:txBody>
            <a:bodyPr wrap="square" rtlCol="0">
              <a:spAutoFit/>
            </a:bodyPr>
            <a:lstStyle/>
            <a:p>
              <a:pPr algn="r"/>
              <a:r>
                <a:rPr lang="en-GB" sz="1600">
                  <a:solidFill>
                    <a:schemeClr val="bg1"/>
                  </a:solidFill>
                </a:rPr>
                <a:t>A demonstration of key/interesting features</a:t>
              </a:r>
            </a:p>
            <a:p>
              <a:pPr algn="r"/>
              <a:r>
                <a:rPr lang="en-GB" sz="900" err="1">
                  <a:solidFill>
                    <a:schemeClr val="bg1"/>
                  </a:solidFill>
                </a:rPr>
                <a:t>Tharidhu</a:t>
              </a:r>
              <a:r>
                <a:rPr lang="en-GB" sz="900">
                  <a:solidFill>
                    <a:schemeClr val="bg1"/>
                  </a:solidFill>
                </a:rPr>
                <a:t> </a:t>
              </a:r>
              <a:r>
                <a:rPr lang="en-GB" sz="900" err="1">
                  <a:solidFill>
                    <a:schemeClr val="bg1"/>
                  </a:solidFill>
                </a:rPr>
                <a:t>Angodage</a:t>
              </a:r>
            </a:p>
          </p:txBody>
        </p:sp>
      </p:grpSp>
    </p:spTree>
    <p:extLst>
      <p:ext uri="{BB962C8B-B14F-4D97-AF65-F5344CB8AC3E}">
        <p14:creationId xmlns:p14="http://schemas.microsoft.com/office/powerpoint/2010/main" val="29197171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4">
            <a:duotone>
              <a:prstClr val="black"/>
              <a:schemeClr val="bg1">
                <a:lumMod val="50000"/>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ea typeface="Comfortaa Medium"/>
                <a:cs typeface="Comfortaa Medium"/>
                <a:sym typeface="Comfortaa Medium"/>
              </a:rPr>
              <a:t>Dashboard Filtering System</a:t>
            </a:r>
            <a:endParaRPr lang="en-GB" sz="3200"/>
          </a:p>
        </p:txBody>
      </p:sp>
      <p:grpSp>
        <p:nvGrpSpPr>
          <p:cNvPr id="15" name="Group 14">
            <a:extLst>
              <a:ext uri="{FF2B5EF4-FFF2-40B4-BE49-F238E27FC236}">
                <a16:creationId xmlns:a16="http://schemas.microsoft.com/office/drawing/2014/main" id="{9F2F0E60-68DF-5967-7EB9-7EA67E578E74}"/>
              </a:ext>
            </a:extLst>
          </p:cNvPr>
          <p:cNvGrpSpPr/>
          <p:nvPr/>
        </p:nvGrpSpPr>
        <p:grpSpPr>
          <a:xfrm>
            <a:off x="129702" y="84975"/>
            <a:ext cx="5469432" cy="580104"/>
            <a:chOff x="129702" y="84975"/>
            <a:chExt cx="5469432" cy="580104"/>
          </a:xfrm>
        </p:grpSpPr>
        <p:grpSp>
          <p:nvGrpSpPr>
            <p:cNvPr id="16" name="Group 15">
              <a:extLst>
                <a:ext uri="{FF2B5EF4-FFF2-40B4-BE49-F238E27FC236}">
                  <a16:creationId xmlns:a16="http://schemas.microsoft.com/office/drawing/2014/main" id="{D231C212-3B93-61F3-643F-E672662285DE}"/>
                </a:ext>
              </a:extLst>
            </p:cNvPr>
            <p:cNvGrpSpPr/>
            <p:nvPr/>
          </p:nvGrpSpPr>
          <p:grpSpPr>
            <a:xfrm>
              <a:off x="129702" y="84975"/>
              <a:ext cx="5469432" cy="580104"/>
              <a:chOff x="3728098" y="575660"/>
              <a:chExt cx="5469432" cy="580104"/>
            </a:xfrm>
          </p:grpSpPr>
          <p:sp>
            <p:nvSpPr>
              <p:cNvPr id="18" name="Rectangle: Rounded Corners 17">
                <a:extLst>
                  <a:ext uri="{FF2B5EF4-FFF2-40B4-BE49-F238E27FC236}">
                    <a16:creationId xmlns:a16="http://schemas.microsoft.com/office/drawing/2014/main" id="{50C52033-A462-B296-A870-29FF4F65082E}"/>
                  </a:ext>
                </a:extLst>
              </p:cNvPr>
              <p:cNvSpPr/>
              <p:nvPr/>
            </p:nvSpPr>
            <p:spPr>
              <a:xfrm>
                <a:off x="4011463" y="676580"/>
                <a:ext cx="5186067"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9" name="Oval 18">
                <a:extLst>
                  <a:ext uri="{FF2B5EF4-FFF2-40B4-BE49-F238E27FC236}">
                    <a16:creationId xmlns:a16="http://schemas.microsoft.com/office/drawing/2014/main" id="{F14239EE-93A0-6840-8909-A20D01827AFB}"/>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3</a:t>
                </a:r>
              </a:p>
            </p:txBody>
          </p:sp>
        </p:grpSp>
        <p:sp>
          <p:nvSpPr>
            <p:cNvPr id="17" name="TextBox 16">
              <a:extLst>
                <a:ext uri="{FF2B5EF4-FFF2-40B4-BE49-F238E27FC236}">
                  <a16:creationId xmlns:a16="http://schemas.microsoft.com/office/drawing/2014/main" id="{D47CAF6E-ACA0-5F1B-8609-716154438626}"/>
                </a:ext>
              </a:extLst>
            </p:cNvPr>
            <p:cNvSpPr txBox="1"/>
            <p:nvPr/>
          </p:nvSpPr>
          <p:spPr>
            <a:xfrm>
              <a:off x="891422" y="136500"/>
              <a:ext cx="4234090" cy="477054"/>
            </a:xfrm>
            <a:prstGeom prst="rect">
              <a:avLst/>
            </a:prstGeom>
            <a:noFill/>
          </p:spPr>
          <p:txBody>
            <a:bodyPr wrap="square" rtlCol="0">
              <a:spAutoFit/>
            </a:bodyPr>
            <a:lstStyle/>
            <a:p>
              <a:pPr algn="r"/>
              <a:r>
                <a:rPr lang="en-GB" sz="1600">
                  <a:solidFill>
                    <a:schemeClr val="bg1"/>
                  </a:solidFill>
                </a:rPr>
                <a:t>A demonstration of key/interesting features</a:t>
              </a:r>
            </a:p>
            <a:p>
              <a:pPr algn="r"/>
              <a:r>
                <a:rPr lang="en-GB" sz="900">
                  <a:solidFill>
                    <a:schemeClr val="bg1"/>
                  </a:solidFill>
                </a:rPr>
                <a:t>Tharidhu Angodage</a:t>
              </a:r>
            </a:p>
          </p:txBody>
        </p:sp>
      </p:grpSp>
      <p:pic>
        <p:nvPicPr>
          <p:cNvPr id="6" name="Screen Recording 2023-05-03 at 17.00.43.mov">
            <a:hlinkClick r:id="" action="ppaction://media"/>
            <a:extLst>
              <a:ext uri="{FF2B5EF4-FFF2-40B4-BE49-F238E27FC236}">
                <a16:creationId xmlns:a16="http://schemas.microsoft.com/office/drawing/2014/main" id="{8E0B9628-39AF-C8F8-AB67-2E67817E7FCA}"/>
              </a:ext>
            </a:extLst>
          </p:cNvPr>
          <p:cNvPicPr>
            <a:picLocks noChangeAspect="1"/>
          </p:cNvPicPr>
          <p:nvPr>
            <a:videoFile r:link="rId1"/>
            <p:extLst>
              <p:ext uri="{DAA4B4D4-6D71-4841-9C94-3DE7FCFB9230}">
                <p14:media xmlns:p14="http://schemas.microsoft.com/office/powerpoint/2010/main" r:embed="rId2">
                  <p14:trim end="1535.6853"/>
                </p14:media>
              </p:ext>
            </p:extLst>
          </p:nvPr>
        </p:nvPicPr>
        <p:blipFill>
          <a:blip r:embed="rId6"/>
          <a:stretch>
            <a:fillRect/>
          </a:stretch>
        </p:blipFill>
        <p:spPr>
          <a:xfrm>
            <a:off x="1184193" y="1456091"/>
            <a:ext cx="8829882" cy="46798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968647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100000">
                <p:cTn id="12"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ea typeface="Comfortaa Medium"/>
                <a:cs typeface="Comfortaa Medium"/>
                <a:sym typeface="Comfortaa Medium"/>
              </a:rPr>
              <a:t>Dashboard Data Filtered</a:t>
            </a:r>
            <a:endParaRPr lang="en-GB" sz="3200"/>
          </a:p>
        </p:txBody>
      </p:sp>
      <p:grpSp>
        <p:nvGrpSpPr>
          <p:cNvPr id="15" name="Group 14">
            <a:extLst>
              <a:ext uri="{FF2B5EF4-FFF2-40B4-BE49-F238E27FC236}">
                <a16:creationId xmlns:a16="http://schemas.microsoft.com/office/drawing/2014/main" id="{9F2F0E60-68DF-5967-7EB9-7EA67E578E74}"/>
              </a:ext>
            </a:extLst>
          </p:cNvPr>
          <p:cNvGrpSpPr/>
          <p:nvPr/>
        </p:nvGrpSpPr>
        <p:grpSpPr>
          <a:xfrm>
            <a:off x="129702" y="84975"/>
            <a:ext cx="5469432" cy="580104"/>
            <a:chOff x="129702" y="84975"/>
            <a:chExt cx="5469432" cy="580104"/>
          </a:xfrm>
        </p:grpSpPr>
        <p:grpSp>
          <p:nvGrpSpPr>
            <p:cNvPr id="16" name="Group 15">
              <a:extLst>
                <a:ext uri="{FF2B5EF4-FFF2-40B4-BE49-F238E27FC236}">
                  <a16:creationId xmlns:a16="http://schemas.microsoft.com/office/drawing/2014/main" id="{D231C212-3B93-61F3-643F-E672662285DE}"/>
                </a:ext>
              </a:extLst>
            </p:cNvPr>
            <p:cNvGrpSpPr/>
            <p:nvPr/>
          </p:nvGrpSpPr>
          <p:grpSpPr>
            <a:xfrm>
              <a:off x="129702" y="84975"/>
              <a:ext cx="5469432" cy="580104"/>
              <a:chOff x="3728098" y="575660"/>
              <a:chExt cx="5469432" cy="580104"/>
            </a:xfrm>
          </p:grpSpPr>
          <p:sp>
            <p:nvSpPr>
              <p:cNvPr id="18" name="Rectangle: Rounded Corners 17">
                <a:extLst>
                  <a:ext uri="{FF2B5EF4-FFF2-40B4-BE49-F238E27FC236}">
                    <a16:creationId xmlns:a16="http://schemas.microsoft.com/office/drawing/2014/main" id="{50C52033-A462-B296-A870-29FF4F65082E}"/>
                  </a:ext>
                </a:extLst>
              </p:cNvPr>
              <p:cNvSpPr/>
              <p:nvPr/>
            </p:nvSpPr>
            <p:spPr>
              <a:xfrm>
                <a:off x="4011463" y="676580"/>
                <a:ext cx="5186067"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9" name="Oval 18">
                <a:extLst>
                  <a:ext uri="{FF2B5EF4-FFF2-40B4-BE49-F238E27FC236}">
                    <a16:creationId xmlns:a16="http://schemas.microsoft.com/office/drawing/2014/main" id="{F14239EE-93A0-6840-8909-A20D01827AFB}"/>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3</a:t>
                </a:r>
              </a:p>
            </p:txBody>
          </p:sp>
        </p:grpSp>
        <p:sp>
          <p:nvSpPr>
            <p:cNvPr id="17" name="TextBox 16">
              <a:extLst>
                <a:ext uri="{FF2B5EF4-FFF2-40B4-BE49-F238E27FC236}">
                  <a16:creationId xmlns:a16="http://schemas.microsoft.com/office/drawing/2014/main" id="{D47CAF6E-ACA0-5F1B-8609-716154438626}"/>
                </a:ext>
              </a:extLst>
            </p:cNvPr>
            <p:cNvSpPr txBox="1"/>
            <p:nvPr/>
          </p:nvSpPr>
          <p:spPr>
            <a:xfrm>
              <a:off x="891422" y="136500"/>
              <a:ext cx="4234090" cy="477054"/>
            </a:xfrm>
            <a:prstGeom prst="rect">
              <a:avLst/>
            </a:prstGeom>
            <a:noFill/>
          </p:spPr>
          <p:txBody>
            <a:bodyPr wrap="square" rtlCol="0">
              <a:spAutoFit/>
            </a:bodyPr>
            <a:lstStyle/>
            <a:p>
              <a:pPr algn="r"/>
              <a:r>
                <a:rPr lang="en-GB" sz="1600">
                  <a:solidFill>
                    <a:schemeClr val="bg1"/>
                  </a:solidFill>
                </a:rPr>
                <a:t>A demonstration of key/interesting features</a:t>
              </a:r>
            </a:p>
            <a:p>
              <a:pPr algn="r"/>
              <a:r>
                <a:rPr lang="en-GB" sz="900">
                  <a:solidFill>
                    <a:schemeClr val="bg1"/>
                  </a:solidFill>
                </a:rPr>
                <a:t>Tharidhu Angodage</a:t>
              </a:r>
            </a:p>
          </p:txBody>
        </p:sp>
      </p:grpSp>
      <p:pic>
        <p:nvPicPr>
          <p:cNvPr id="2" name="Picture 1" descr="Graphical user interface, application, Teams&#10;&#10;Description automatically generated">
            <a:extLst>
              <a:ext uri="{FF2B5EF4-FFF2-40B4-BE49-F238E27FC236}">
                <a16:creationId xmlns:a16="http://schemas.microsoft.com/office/drawing/2014/main" id="{44CAFAAF-01C3-EF10-351F-090E4CFC8709}"/>
              </a:ext>
            </a:extLst>
          </p:cNvPr>
          <p:cNvPicPr>
            <a:picLocks noChangeAspect="1"/>
          </p:cNvPicPr>
          <p:nvPr/>
        </p:nvPicPr>
        <p:blipFill rotWithShape="1">
          <a:blip r:embed="rId4"/>
          <a:srcRect l="7760" t="1740" r="19951" b="-1738"/>
          <a:stretch/>
        </p:blipFill>
        <p:spPr>
          <a:xfrm>
            <a:off x="6286244" y="3725745"/>
            <a:ext cx="4332729"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4" name="Picture 3" descr="Graphical user interface, application&#10;&#10;Description automatically generated">
            <a:extLst>
              <a:ext uri="{FF2B5EF4-FFF2-40B4-BE49-F238E27FC236}">
                <a16:creationId xmlns:a16="http://schemas.microsoft.com/office/drawing/2014/main" id="{EA2B192D-2948-8E22-9F15-C9AC5AB3F63E}"/>
              </a:ext>
            </a:extLst>
          </p:cNvPr>
          <p:cNvPicPr>
            <a:picLocks noChangeAspect="1"/>
          </p:cNvPicPr>
          <p:nvPr/>
        </p:nvPicPr>
        <p:blipFill rotWithShape="1">
          <a:blip r:embed="rId5"/>
          <a:srcRect l="5262" r="12233" b="-2"/>
          <a:stretch/>
        </p:blipFill>
        <p:spPr>
          <a:xfrm>
            <a:off x="1913861" y="2206488"/>
            <a:ext cx="523842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8" name="Picture 7" descr="Graphical user interface, application, table&#10;&#10;Description automatically generated">
            <a:extLst>
              <a:ext uri="{FF2B5EF4-FFF2-40B4-BE49-F238E27FC236}">
                <a16:creationId xmlns:a16="http://schemas.microsoft.com/office/drawing/2014/main" id="{64191C8A-70C1-4A69-9951-3F3963FF15CE}"/>
              </a:ext>
            </a:extLst>
          </p:cNvPr>
          <p:cNvPicPr>
            <a:picLocks noChangeAspect="1"/>
          </p:cNvPicPr>
          <p:nvPr/>
        </p:nvPicPr>
        <p:blipFill rotWithShape="1">
          <a:blip r:embed="rId6"/>
          <a:srcRect l="6455" r="24262" b="2"/>
          <a:stretch/>
        </p:blipFill>
        <p:spPr>
          <a:xfrm>
            <a:off x="5939156" y="286000"/>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9" name="Rectangle 8">
            <a:extLst>
              <a:ext uri="{FF2B5EF4-FFF2-40B4-BE49-F238E27FC236}">
                <a16:creationId xmlns:a16="http://schemas.microsoft.com/office/drawing/2014/main" id="{7E234F39-340A-883C-E795-DA496CA5D1BF}"/>
              </a:ext>
            </a:extLst>
          </p:cNvPr>
          <p:cNvSpPr/>
          <p:nvPr/>
        </p:nvSpPr>
        <p:spPr>
          <a:xfrm>
            <a:off x="3245697" y="2584943"/>
            <a:ext cx="2523448" cy="646331"/>
          </a:xfrm>
          <a:prstGeom prst="rect">
            <a:avLst/>
          </a:prstGeom>
          <a:noFill/>
        </p:spPr>
        <p:txBody>
          <a:bodyPr wrap="square" lIns="91440" tIns="45720" rIns="91440" bIns="45720">
            <a:spAutoFit/>
          </a:bodyPr>
          <a:lstStyle/>
          <a:p>
            <a:pPr algn="ctr"/>
            <a:r>
              <a:rPr lang="en-GB" sz="3600" b="1">
                <a:ln w="6600">
                  <a:solidFill>
                    <a:schemeClr val="accent2"/>
                  </a:solidFill>
                  <a:prstDash val="solid"/>
                </a:ln>
                <a:solidFill>
                  <a:srgbClr val="FFFFFF"/>
                </a:solidFill>
                <a:effectLst>
                  <a:outerShdw dist="38100" dir="2700000" algn="tl" rotWithShape="0">
                    <a:schemeClr val="accent2"/>
                  </a:outerShdw>
                </a:effectLst>
              </a:rPr>
              <a:t>Income</a:t>
            </a:r>
          </a:p>
        </p:txBody>
      </p:sp>
      <p:sp>
        <p:nvSpPr>
          <p:cNvPr id="10" name="Rectangle 9">
            <a:extLst>
              <a:ext uri="{FF2B5EF4-FFF2-40B4-BE49-F238E27FC236}">
                <a16:creationId xmlns:a16="http://schemas.microsoft.com/office/drawing/2014/main" id="{6A07370F-E1BE-3CB9-9100-C2469FCDF868}"/>
              </a:ext>
            </a:extLst>
          </p:cNvPr>
          <p:cNvSpPr/>
          <p:nvPr/>
        </p:nvSpPr>
        <p:spPr>
          <a:xfrm>
            <a:off x="7373069" y="1400905"/>
            <a:ext cx="2523448" cy="646331"/>
          </a:xfrm>
          <a:prstGeom prst="rect">
            <a:avLst/>
          </a:prstGeom>
          <a:noFill/>
        </p:spPr>
        <p:txBody>
          <a:bodyPr wrap="square" lIns="91440" tIns="45720" rIns="91440" bIns="45720">
            <a:spAutoFit/>
          </a:bodyPr>
          <a:lstStyle/>
          <a:p>
            <a:pPr algn="ctr"/>
            <a:r>
              <a:rPr lang="en-GB" sz="36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Gender</a:t>
            </a:r>
            <a:endParaRPr lang="en-GB" sz="36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11" name="Rectangle 10">
            <a:extLst>
              <a:ext uri="{FF2B5EF4-FFF2-40B4-BE49-F238E27FC236}">
                <a16:creationId xmlns:a16="http://schemas.microsoft.com/office/drawing/2014/main" id="{9066E2B6-883C-40F3-8B62-2B19B9281D4C}"/>
              </a:ext>
            </a:extLst>
          </p:cNvPr>
          <p:cNvSpPr/>
          <p:nvPr/>
        </p:nvSpPr>
        <p:spPr>
          <a:xfrm>
            <a:off x="7634169" y="4667684"/>
            <a:ext cx="2523448" cy="646331"/>
          </a:xfrm>
          <a:prstGeom prst="rect">
            <a:avLst/>
          </a:prstGeom>
          <a:noFill/>
        </p:spPr>
        <p:txBody>
          <a:bodyPr wrap="square" lIns="91440" tIns="45720" rIns="91440" bIns="45720">
            <a:spAutoFit/>
          </a:bodyPr>
          <a:lstStyle/>
          <a:p>
            <a:pPr algn="ctr"/>
            <a:r>
              <a:rPr lang="en-GB" sz="3600">
                <a:ln w="0"/>
                <a:solidFill>
                  <a:schemeClr val="accent1"/>
                </a:solidFill>
                <a:effectLst>
                  <a:outerShdw blurRad="38100" dist="25400" dir="5400000" algn="ctr" rotWithShape="0">
                    <a:srgbClr val="6E747A">
                      <a:alpha val="43000"/>
                    </a:srgbClr>
                  </a:outerShdw>
                </a:effectLst>
              </a:rPr>
              <a:t>Age</a:t>
            </a:r>
            <a:endParaRPr lang="en-GB" sz="3600" b="1">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447019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4">
            <a:duotone>
              <a:prstClr val="black"/>
              <a:schemeClr val="bg1">
                <a:lumMod val="50000"/>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ea typeface="Comfortaa Medium"/>
                <a:cs typeface="Comfortaa Medium"/>
                <a:sym typeface="Comfortaa Medium"/>
              </a:rPr>
              <a:t>Brand Page Filtering System</a:t>
            </a:r>
            <a:endParaRPr lang="en-GB" sz="3200"/>
          </a:p>
        </p:txBody>
      </p:sp>
      <p:grpSp>
        <p:nvGrpSpPr>
          <p:cNvPr id="15" name="Group 14">
            <a:extLst>
              <a:ext uri="{FF2B5EF4-FFF2-40B4-BE49-F238E27FC236}">
                <a16:creationId xmlns:a16="http://schemas.microsoft.com/office/drawing/2014/main" id="{9B03760C-3BEB-9F61-F38D-C66D4F81EE8E}"/>
              </a:ext>
            </a:extLst>
          </p:cNvPr>
          <p:cNvGrpSpPr/>
          <p:nvPr/>
        </p:nvGrpSpPr>
        <p:grpSpPr>
          <a:xfrm>
            <a:off x="129702" y="84975"/>
            <a:ext cx="5469432" cy="580104"/>
            <a:chOff x="129702" y="84975"/>
            <a:chExt cx="5469432" cy="580104"/>
          </a:xfrm>
        </p:grpSpPr>
        <p:grpSp>
          <p:nvGrpSpPr>
            <p:cNvPr id="16" name="Group 15">
              <a:extLst>
                <a:ext uri="{FF2B5EF4-FFF2-40B4-BE49-F238E27FC236}">
                  <a16:creationId xmlns:a16="http://schemas.microsoft.com/office/drawing/2014/main" id="{35F9E3B8-4CDB-D671-737D-625EDD581145}"/>
                </a:ext>
              </a:extLst>
            </p:cNvPr>
            <p:cNvGrpSpPr/>
            <p:nvPr/>
          </p:nvGrpSpPr>
          <p:grpSpPr>
            <a:xfrm>
              <a:off x="129702" y="84975"/>
              <a:ext cx="5469432" cy="580104"/>
              <a:chOff x="3728098" y="575660"/>
              <a:chExt cx="5469432" cy="580104"/>
            </a:xfrm>
          </p:grpSpPr>
          <p:sp>
            <p:nvSpPr>
              <p:cNvPr id="18" name="Rectangle: Rounded Corners 17">
                <a:extLst>
                  <a:ext uri="{FF2B5EF4-FFF2-40B4-BE49-F238E27FC236}">
                    <a16:creationId xmlns:a16="http://schemas.microsoft.com/office/drawing/2014/main" id="{3D46BB1D-8665-462B-1F57-A76752C9A130}"/>
                  </a:ext>
                </a:extLst>
              </p:cNvPr>
              <p:cNvSpPr/>
              <p:nvPr/>
            </p:nvSpPr>
            <p:spPr>
              <a:xfrm>
                <a:off x="4011463" y="676580"/>
                <a:ext cx="5186067"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9" name="Oval 18">
                <a:extLst>
                  <a:ext uri="{FF2B5EF4-FFF2-40B4-BE49-F238E27FC236}">
                    <a16:creationId xmlns:a16="http://schemas.microsoft.com/office/drawing/2014/main" id="{651DA619-D01B-C7FC-6998-F12EC37EE925}"/>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3</a:t>
                </a:r>
              </a:p>
            </p:txBody>
          </p:sp>
        </p:grpSp>
        <p:sp>
          <p:nvSpPr>
            <p:cNvPr id="17" name="TextBox 16">
              <a:extLst>
                <a:ext uri="{FF2B5EF4-FFF2-40B4-BE49-F238E27FC236}">
                  <a16:creationId xmlns:a16="http://schemas.microsoft.com/office/drawing/2014/main" id="{782158A9-44CF-F186-1D30-82C0B9771681}"/>
                </a:ext>
              </a:extLst>
            </p:cNvPr>
            <p:cNvSpPr txBox="1"/>
            <p:nvPr/>
          </p:nvSpPr>
          <p:spPr>
            <a:xfrm>
              <a:off x="891422" y="136500"/>
              <a:ext cx="4234090" cy="477054"/>
            </a:xfrm>
            <a:prstGeom prst="rect">
              <a:avLst/>
            </a:prstGeom>
            <a:noFill/>
          </p:spPr>
          <p:txBody>
            <a:bodyPr wrap="square" rtlCol="0">
              <a:spAutoFit/>
            </a:bodyPr>
            <a:lstStyle/>
            <a:p>
              <a:pPr algn="r"/>
              <a:r>
                <a:rPr lang="en-GB" sz="1600">
                  <a:solidFill>
                    <a:schemeClr val="bg1"/>
                  </a:solidFill>
                </a:rPr>
                <a:t>A demonstration of key/interesting features</a:t>
              </a:r>
            </a:p>
            <a:p>
              <a:pPr algn="r"/>
              <a:r>
                <a:rPr lang="en-GB" sz="900">
                  <a:solidFill>
                    <a:schemeClr val="bg1"/>
                  </a:solidFill>
                </a:rPr>
                <a:t>Tharidhu Angodage</a:t>
              </a:r>
            </a:p>
          </p:txBody>
        </p:sp>
      </p:grpSp>
      <p:pic>
        <p:nvPicPr>
          <p:cNvPr id="2" name="Brand.mov">
            <a:hlinkClick r:id="" action="ppaction://media"/>
            <a:extLst>
              <a:ext uri="{FF2B5EF4-FFF2-40B4-BE49-F238E27FC236}">
                <a16:creationId xmlns:a16="http://schemas.microsoft.com/office/drawing/2014/main" id="{440E0D93-C6B5-B1B9-1F83-41145B70839F}"/>
              </a:ext>
            </a:extLst>
          </p:cNvPr>
          <p:cNvPicPr>
            <a:picLocks noChangeAspect="1"/>
          </p:cNvPicPr>
          <p:nvPr>
            <a:videoFile r:link="rId1"/>
            <p:extLst>
              <p:ext uri="{DAA4B4D4-6D71-4841-9C94-3DE7FCFB9230}">
                <p14:media xmlns:p14="http://schemas.microsoft.com/office/powerpoint/2010/main" r:embed="rId2">
                  <p14:trim end="2117.9141"/>
                </p14:media>
              </p:ext>
            </p:extLst>
          </p:nvPr>
        </p:nvPicPr>
        <p:blipFill rotWithShape="1">
          <a:blip r:embed="rId6"/>
          <a:srcRect r="792"/>
          <a:stretch>
            <a:fillRect/>
          </a:stretch>
        </p:blipFill>
        <p:spPr>
          <a:xfrm>
            <a:off x="1066958" y="1380936"/>
            <a:ext cx="9064351" cy="4838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675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a:xfrm>
            <a:off x="677334" y="740234"/>
            <a:ext cx="10376856" cy="640702"/>
          </a:xfrm>
        </p:spPr>
        <p:txBody>
          <a:bodyPr>
            <a:normAutofit fontScale="90000"/>
          </a:bodyPr>
          <a:lstStyle/>
          <a:p>
            <a:r>
              <a:rPr lang="en-GB" sz="3200"/>
              <a:t>Determining what pages should be included for the platform</a:t>
            </a:r>
          </a:p>
        </p:txBody>
      </p:sp>
      <p:grpSp>
        <p:nvGrpSpPr>
          <p:cNvPr id="2" name="Group 1">
            <a:extLst>
              <a:ext uri="{FF2B5EF4-FFF2-40B4-BE49-F238E27FC236}">
                <a16:creationId xmlns:a16="http://schemas.microsoft.com/office/drawing/2014/main" id="{9944CCC0-3AAD-DC79-EF56-225500E19CD0}"/>
              </a:ext>
            </a:extLst>
          </p:cNvPr>
          <p:cNvGrpSpPr/>
          <p:nvPr/>
        </p:nvGrpSpPr>
        <p:grpSpPr>
          <a:xfrm>
            <a:off x="129702" y="84975"/>
            <a:ext cx="3883366" cy="580104"/>
            <a:chOff x="3728098" y="575660"/>
            <a:chExt cx="3883366" cy="580104"/>
          </a:xfrm>
        </p:grpSpPr>
        <p:sp>
          <p:nvSpPr>
            <p:cNvPr id="4" name="Rectangle: Rounded Corners 3">
              <a:extLst>
                <a:ext uri="{FF2B5EF4-FFF2-40B4-BE49-F238E27FC236}">
                  <a16:creationId xmlns:a16="http://schemas.microsoft.com/office/drawing/2014/main" id="{1580378E-D731-2864-6482-C9A364D89DB7}"/>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5" name="Oval 4">
              <a:extLst>
                <a:ext uri="{FF2B5EF4-FFF2-40B4-BE49-F238E27FC236}">
                  <a16:creationId xmlns:a16="http://schemas.microsoft.com/office/drawing/2014/main" id="{64E3E49A-A1B0-A8B0-BE37-98FD782716A1}"/>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4</a:t>
              </a:r>
            </a:p>
          </p:txBody>
        </p:sp>
        <p:sp>
          <p:nvSpPr>
            <p:cNvPr id="6" name="TextBox 5">
              <a:extLst>
                <a:ext uri="{FF2B5EF4-FFF2-40B4-BE49-F238E27FC236}">
                  <a16:creationId xmlns:a16="http://schemas.microsoft.com/office/drawing/2014/main" id="{8D7EE7F1-B471-ABBD-87BE-120D6495AD26}"/>
                </a:ext>
              </a:extLst>
            </p:cNvPr>
            <p:cNvSpPr txBox="1"/>
            <p:nvPr/>
          </p:nvSpPr>
          <p:spPr>
            <a:xfrm>
              <a:off x="4545455" y="627185"/>
              <a:ext cx="2532018" cy="477054"/>
            </a:xfrm>
            <a:prstGeom prst="rect">
              <a:avLst/>
            </a:prstGeom>
            <a:noFill/>
          </p:spPr>
          <p:txBody>
            <a:bodyPr wrap="square" rtlCol="0">
              <a:spAutoFit/>
            </a:bodyPr>
            <a:lstStyle/>
            <a:p>
              <a:pPr algn="r"/>
              <a:r>
                <a:rPr lang="en-GB" sz="1600">
                  <a:solidFill>
                    <a:schemeClr val="bg1"/>
                  </a:solidFill>
                </a:rPr>
                <a:t>Software design decisions</a:t>
              </a:r>
            </a:p>
            <a:p>
              <a:pPr algn="r"/>
              <a:r>
                <a:rPr lang="en-GB" sz="900">
                  <a:solidFill>
                    <a:schemeClr val="bg1"/>
                  </a:solidFill>
                </a:rPr>
                <a:t>Jack Trafford</a:t>
              </a:r>
            </a:p>
          </p:txBody>
        </p:sp>
      </p:grpSp>
      <p:sp>
        <p:nvSpPr>
          <p:cNvPr id="11" name="Content Placeholder 10">
            <a:extLst>
              <a:ext uri="{FF2B5EF4-FFF2-40B4-BE49-F238E27FC236}">
                <a16:creationId xmlns:a16="http://schemas.microsoft.com/office/drawing/2014/main" id="{B81ECB53-7ACA-DABC-CDC6-5CA9F002140E}"/>
              </a:ext>
            </a:extLst>
          </p:cNvPr>
          <p:cNvSpPr>
            <a:spLocks noGrp="1"/>
          </p:cNvSpPr>
          <p:nvPr>
            <p:ph idx="1"/>
          </p:nvPr>
        </p:nvSpPr>
        <p:spPr>
          <a:xfrm>
            <a:off x="677334" y="1202769"/>
            <a:ext cx="8596668" cy="4306507"/>
          </a:xfrm>
        </p:spPr>
        <p:txBody>
          <a:bodyPr vert="horz" lIns="91440" tIns="45720" rIns="91440" bIns="45720" rtlCol="0" anchor="t">
            <a:normAutofit/>
          </a:bodyPr>
          <a:lstStyle/>
          <a:p>
            <a:r>
              <a:rPr lang="en-GB"/>
              <a:t>We needed to determine the following:</a:t>
            </a:r>
            <a:endParaRPr lang="en-US"/>
          </a:p>
          <a:p>
            <a:pPr lvl="1"/>
            <a:r>
              <a:rPr lang="en-GB"/>
              <a:t>Which user types will be accessing the system (from the client’s brief)</a:t>
            </a:r>
            <a:endParaRPr lang="en-US"/>
          </a:p>
          <a:p>
            <a:pPr lvl="1"/>
            <a:r>
              <a:rPr lang="en-GB"/>
              <a:t>What page hierarchy for each user type</a:t>
            </a:r>
          </a:p>
          <a:p>
            <a:pPr lvl="1"/>
            <a:r>
              <a:rPr lang="en-GB"/>
              <a:t>What content should be displayed on each page</a:t>
            </a:r>
          </a:p>
        </p:txBody>
      </p:sp>
    </p:spTree>
    <p:extLst>
      <p:ext uri="{BB962C8B-B14F-4D97-AF65-F5344CB8AC3E}">
        <p14:creationId xmlns:p14="http://schemas.microsoft.com/office/powerpoint/2010/main" val="27755118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a:xfrm>
            <a:off x="677334" y="740234"/>
            <a:ext cx="10376856" cy="640702"/>
          </a:xfrm>
        </p:spPr>
        <p:txBody>
          <a:bodyPr>
            <a:normAutofit fontScale="90000"/>
          </a:bodyPr>
          <a:lstStyle/>
          <a:p>
            <a:r>
              <a:rPr lang="en-GB" sz="3200"/>
              <a:t>Determining what pages should be included for the platform</a:t>
            </a:r>
          </a:p>
        </p:txBody>
      </p:sp>
      <p:grpSp>
        <p:nvGrpSpPr>
          <p:cNvPr id="2" name="Group 1">
            <a:extLst>
              <a:ext uri="{FF2B5EF4-FFF2-40B4-BE49-F238E27FC236}">
                <a16:creationId xmlns:a16="http://schemas.microsoft.com/office/drawing/2014/main" id="{9944CCC0-3AAD-DC79-EF56-225500E19CD0}"/>
              </a:ext>
            </a:extLst>
          </p:cNvPr>
          <p:cNvGrpSpPr/>
          <p:nvPr/>
        </p:nvGrpSpPr>
        <p:grpSpPr>
          <a:xfrm>
            <a:off x="129702" y="84975"/>
            <a:ext cx="3883366" cy="580104"/>
            <a:chOff x="3728098" y="575660"/>
            <a:chExt cx="3883366" cy="580104"/>
          </a:xfrm>
        </p:grpSpPr>
        <p:sp>
          <p:nvSpPr>
            <p:cNvPr id="4" name="Rectangle: Rounded Corners 3">
              <a:extLst>
                <a:ext uri="{FF2B5EF4-FFF2-40B4-BE49-F238E27FC236}">
                  <a16:creationId xmlns:a16="http://schemas.microsoft.com/office/drawing/2014/main" id="{1580378E-D731-2864-6482-C9A364D89DB7}"/>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5" name="Oval 4">
              <a:extLst>
                <a:ext uri="{FF2B5EF4-FFF2-40B4-BE49-F238E27FC236}">
                  <a16:creationId xmlns:a16="http://schemas.microsoft.com/office/drawing/2014/main" id="{64E3E49A-A1B0-A8B0-BE37-98FD782716A1}"/>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4</a:t>
              </a:r>
            </a:p>
          </p:txBody>
        </p:sp>
        <p:sp>
          <p:nvSpPr>
            <p:cNvPr id="6" name="TextBox 5">
              <a:extLst>
                <a:ext uri="{FF2B5EF4-FFF2-40B4-BE49-F238E27FC236}">
                  <a16:creationId xmlns:a16="http://schemas.microsoft.com/office/drawing/2014/main" id="{8D7EE7F1-B471-ABBD-87BE-120D6495AD26}"/>
                </a:ext>
              </a:extLst>
            </p:cNvPr>
            <p:cNvSpPr txBox="1"/>
            <p:nvPr/>
          </p:nvSpPr>
          <p:spPr>
            <a:xfrm>
              <a:off x="4545455" y="627185"/>
              <a:ext cx="2532018" cy="477054"/>
            </a:xfrm>
            <a:prstGeom prst="rect">
              <a:avLst/>
            </a:prstGeom>
            <a:noFill/>
          </p:spPr>
          <p:txBody>
            <a:bodyPr wrap="square" rtlCol="0">
              <a:spAutoFit/>
            </a:bodyPr>
            <a:lstStyle/>
            <a:p>
              <a:pPr algn="r"/>
              <a:r>
                <a:rPr lang="en-GB" sz="1600">
                  <a:solidFill>
                    <a:schemeClr val="bg1"/>
                  </a:solidFill>
                </a:rPr>
                <a:t>Software design decisions</a:t>
              </a:r>
            </a:p>
            <a:p>
              <a:pPr algn="r"/>
              <a:r>
                <a:rPr lang="en-GB" sz="900">
                  <a:solidFill>
                    <a:schemeClr val="bg1"/>
                  </a:solidFill>
                </a:rPr>
                <a:t>Jack Trafford</a:t>
              </a:r>
            </a:p>
          </p:txBody>
        </p:sp>
      </p:grpSp>
      <p:sp>
        <p:nvSpPr>
          <p:cNvPr id="11" name="Content Placeholder 10">
            <a:extLst>
              <a:ext uri="{FF2B5EF4-FFF2-40B4-BE49-F238E27FC236}">
                <a16:creationId xmlns:a16="http://schemas.microsoft.com/office/drawing/2014/main" id="{B81ECB53-7ACA-DABC-CDC6-5CA9F002140E}"/>
              </a:ext>
            </a:extLst>
          </p:cNvPr>
          <p:cNvSpPr>
            <a:spLocks noGrp="1"/>
          </p:cNvSpPr>
          <p:nvPr>
            <p:ph idx="1"/>
          </p:nvPr>
        </p:nvSpPr>
        <p:spPr>
          <a:xfrm>
            <a:off x="677334" y="1202769"/>
            <a:ext cx="8596668" cy="4306507"/>
          </a:xfrm>
        </p:spPr>
        <p:txBody>
          <a:bodyPr vert="horz" lIns="91440" tIns="45720" rIns="91440" bIns="45720" rtlCol="0" anchor="t">
            <a:normAutofit/>
          </a:bodyPr>
          <a:lstStyle/>
          <a:p>
            <a:r>
              <a:rPr lang="en-GB"/>
              <a:t>We needed to determine the following:</a:t>
            </a:r>
            <a:endParaRPr lang="en-US"/>
          </a:p>
          <a:p>
            <a:pPr lvl="1"/>
            <a:r>
              <a:rPr lang="en-GB"/>
              <a:t>Which user types will be accessing the system (from the client’s brief)</a:t>
            </a:r>
            <a:endParaRPr lang="en-US"/>
          </a:p>
          <a:p>
            <a:pPr lvl="1"/>
            <a:r>
              <a:rPr lang="en-GB"/>
              <a:t>What page hierarchy for each user type</a:t>
            </a:r>
          </a:p>
          <a:p>
            <a:pPr lvl="1"/>
            <a:r>
              <a:rPr lang="en-GB"/>
              <a:t>What content should be displayed on each page</a:t>
            </a:r>
          </a:p>
        </p:txBody>
      </p:sp>
      <p:graphicFrame>
        <p:nvGraphicFramePr>
          <p:cNvPr id="8" name="Table 14">
            <a:extLst>
              <a:ext uri="{FF2B5EF4-FFF2-40B4-BE49-F238E27FC236}">
                <a16:creationId xmlns:a16="http://schemas.microsoft.com/office/drawing/2014/main" id="{D559DDCC-B7AF-1424-543D-58D5C35E92AD}"/>
              </a:ext>
            </a:extLst>
          </p:cNvPr>
          <p:cNvGraphicFramePr>
            <a:graphicFrameLocks noGrp="1"/>
          </p:cNvGraphicFramePr>
          <p:nvPr/>
        </p:nvGraphicFramePr>
        <p:xfrm>
          <a:off x="827689" y="2789970"/>
          <a:ext cx="8166304" cy="3687255"/>
        </p:xfrm>
        <a:graphic>
          <a:graphicData uri="http://schemas.openxmlformats.org/drawingml/2006/table">
            <a:tbl>
              <a:tblPr firstRow="1" bandRow="1">
                <a:tableStyleId>{5C22544A-7EE6-4342-B048-85BDC9FD1C3A}</a:tableStyleId>
              </a:tblPr>
              <a:tblGrid>
                <a:gridCol w="4083152">
                  <a:extLst>
                    <a:ext uri="{9D8B030D-6E8A-4147-A177-3AD203B41FA5}">
                      <a16:colId xmlns:a16="http://schemas.microsoft.com/office/drawing/2014/main" val="751978960"/>
                    </a:ext>
                  </a:extLst>
                </a:gridCol>
                <a:gridCol w="4083152">
                  <a:extLst>
                    <a:ext uri="{9D8B030D-6E8A-4147-A177-3AD203B41FA5}">
                      <a16:colId xmlns:a16="http://schemas.microsoft.com/office/drawing/2014/main" val="3382529158"/>
                    </a:ext>
                  </a:extLst>
                </a:gridCol>
              </a:tblGrid>
              <a:tr h="329764">
                <a:tc>
                  <a:txBody>
                    <a:bodyPr/>
                    <a:lstStyle/>
                    <a:p>
                      <a:pPr algn="ctr"/>
                      <a:r>
                        <a:rPr lang="en-GB" sz="2400" b="1" u="sng">
                          <a:solidFill>
                            <a:schemeClr val="accent1">
                              <a:lumMod val="50000"/>
                            </a:schemeClr>
                          </a:solidFill>
                        </a:rPr>
                        <a:t>Site Admin</a:t>
                      </a:r>
                    </a:p>
                  </a:txBody>
                  <a:tcPr>
                    <a:lnL w="12700" cmpd="sng">
                      <a:noFill/>
                    </a:lnL>
                    <a:lnR w="12700" cap="flat" cmpd="sng" algn="ctr">
                      <a:solidFill>
                        <a:schemeClr val="accent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400" b="1" u="sng">
                          <a:solidFill>
                            <a:schemeClr val="accent1">
                              <a:lumMod val="50000"/>
                            </a:schemeClr>
                          </a:solidFill>
                        </a:rPr>
                        <a:t>User</a:t>
                      </a:r>
                    </a:p>
                  </a:txBody>
                  <a:tcPr>
                    <a:lnL w="12700" cap="flat" cmpd="sng" algn="ctr">
                      <a:solidFill>
                        <a:schemeClr val="accent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14833178"/>
                  </a:ext>
                </a:extLst>
              </a:tr>
              <a:tr h="2465118">
                <a:tc>
                  <a:txBody>
                    <a:bodyPr/>
                    <a:lstStyle/>
                    <a:p>
                      <a:pPr marL="285750" indent="-285750" algn="ctr">
                        <a:lnSpc>
                          <a:spcPct val="300000"/>
                        </a:lnSpc>
                        <a:buFont typeface="Arial" panose="020B0604020202020204" pitchFamily="34" charset="0"/>
                        <a:buChar char="•"/>
                      </a:pPr>
                      <a:r>
                        <a:rPr lang="en-GB"/>
                        <a:t>Create New Users</a:t>
                      </a:r>
                    </a:p>
                    <a:p>
                      <a:pPr marL="285750" indent="-285750" algn="ctr">
                        <a:lnSpc>
                          <a:spcPct val="300000"/>
                        </a:lnSpc>
                        <a:buFont typeface="Arial" panose="020B0604020202020204" pitchFamily="34" charset="0"/>
                        <a:buChar char="•"/>
                      </a:pPr>
                      <a:r>
                        <a:rPr lang="en-GB"/>
                        <a:t>Manage Users</a:t>
                      </a:r>
                    </a:p>
                    <a:p>
                      <a:pPr marL="285750" indent="-285750" algn="ctr">
                        <a:lnSpc>
                          <a:spcPct val="300000"/>
                        </a:lnSpc>
                        <a:buFont typeface="Arial" panose="020B0604020202020204" pitchFamily="34" charset="0"/>
                        <a:buChar char="•"/>
                      </a:pPr>
                      <a:r>
                        <a:rPr lang="en-GB"/>
                        <a:t>Upload Data</a:t>
                      </a:r>
                    </a:p>
                    <a:p>
                      <a:pPr marL="285750" indent="-285750" algn="ctr">
                        <a:lnSpc>
                          <a:spcPct val="300000"/>
                        </a:lnSpc>
                        <a:buFont typeface="Arial" panose="020B0604020202020204" pitchFamily="34" charset="0"/>
                        <a:buChar char="•"/>
                      </a:pPr>
                      <a:r>
                        <a:rPr lang="en-GB"/>
                        <a:t>View Product Data</a:t>
                      </a:r>
                    </a:p>
                  </a:txBody>
                  <a:tcPr>
                    <a:lnL w="12700" cmpd="sng">
                      <a:noFill/>
                    </a:lnL>
                    <a:lnR w="12700" cap="flat" cmpd="sng" algn="ctr">
                      <a:solidFill>
                        <a:schemeClr val="accent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285750" indent="-285750" algn="ctr">
                        <a:lnSpc>
                          <a:spcPct val="300000"/>
                        </a:lnSpc>
                        <a:buFont typeface="Arial" panose="020B0604020202020204" pitchFamily="34" charset="0"/>
                        <a:buChar char="•"/>
                      </a:pPr>
                      <a:r>
                        <a:rPr lang="en-GB"/>
                        <a:t>Dashboard</a:t>
                      </a:r>
                    </a:p>
                    <a:p>
                      <a:pPr marL="285750" indent="-285750" algn="ctr">
                        <a:lnSpc>
                          <a:spcPct val="300000"/>
                        </a:lnSpc>
                        <a:buFont typeface="Arial" panose="020B0604020202020204" pitchFamily="34" charset="0"/>
                        <a:buChar char="•"/>
                      </a:pPr>
                      <a:r>
                        <a:rPr lang="en-GB"/>
                        <a:t>Brand Page</a:t>
                      </a:r>
                    </a:p>
                    <a:p>
                      <a:pPr marL="285750" indent="-285750" algn="ctr">
                        <a:lnSpc>
                          <a:spcPct val="300000"/>
                        </a:lnSpc>
                        <a:buFont typeface="Arial" panose="020B0604020202020204" pitchFamily="34" charset="0"/>
                        <a:buChar char="•"/>
                      </a:pPr>
                      <a:r>
                        <a:rPr lang="en-GB"/>
                        <a:t>My Saved Personas</a:t>
                      </a:r>
                    </a:p>
                  </a:txBody>
                  <a:tcPr>
                    <a:lnL w="12700" cap="flat" cmpd="sng" algn="ctr">
                      <a:solidFill>
                        <a:schemeClr val="accent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80663300"/>
                  </a:ext>
                </a:extLst>
              </a:tr>
            </a:tbl>
          </a:graphicData>
        </a:graphic>
      </p:graphicFrame>
    </p:spTree>
    <p:extLst>
      <p:ext uri="{BB962C8B-B14F-4D97-AF65-F5344CB8AC3E}">
        <p14:creationId xmlns:p14="http://schemas.microsoft.com/office/powerpoint/2010/main" val="428174918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a:xfrm>
            <a:off x="677333" y="740234"/>
            <a:ext cx="10218193" cy="640702"/>
          </a:xfrm>
        </p:spPr>
        <p:txBody>
          <a:bodyPr>
            <a:normAutofit fontScale="90000"/>
          </a:bodyPr>
          <a:lstStyle/>
          <a:p>
            <a:r>
              <a:rPr lang="en-GB" sz="3200" dirty="0"/>
              <a:t>Determining what pages should be included for the platform</a:t>
            </a:r>
          </a:p>
        </p:txBody>
      </p:sp>
      <p:grpSp>
        <p:nvGrpSpPr>
          <p:cNvPr id="2" name="Group 1">
            <a:extLst>
              <a:ext uri="{FF2B5EF4-FFF2-40B4-BE49-F238E27FC236}">
                <a16:creationId xmlns:a16="http://schemas.microsoft.com/office/drawing/2014/main" id="{9944CCC0-3AAD-DC79-EF56-225500E19CD0}"/>
              </a:ext>
            </a:extLst>
          </p:cNvPr>
          <p:cNvGrpSpPr/>
          <p:nvPr/>
        </p:nvGrpSpPr>
        <p:grpSpPr>
          <a:xfrm>
            <a:off x="129702" y="84975"/>
            <a:ext cx="3883366" cy="580104"/>
            <a:chOff x="3728098" y="575660"/>
            <a:chExt cx="3883366" cy="580104"/>
          </a:xfrm>
        </p:grpSpPr>
        <p:sp>
          <p:nvSpPr>
            <p:cNvPr id="4" name="Rectangle: Rounded Corners 3">
              <a:extLst>
                <a:ext uri="{FF2B5EF4-FFF2-40B4-BE49-F238E27FC236}">
                  <a16:creationId xmlns:a16="http://schemas.microsoft.com/office/drawing/2014/main" id="{1580378E-D731-2864-6482-C9A364D89DB7}"/>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5" name="Oval 4">
              <a:extLst>
                <a:ext uri="{FF2B5EF4-FFF2-40B4-BE49-F238E27FC236}">
                  <a16:creationId xmlns:a16="http://schemas.microsoft.com/office/drawing/2014/main" id="{64E3E49A-A1B0-A8B0-BE37-98FD782716A1}"/>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4</a:t>
              </a:r>
            </a:p>
          </p:txBody>
        </p:sp>
        <p:sp>
          <p:nvSpPr>
            <p:cNvPr id="6" name="TextBox 5">
              <a:extLst>
                <a:ext uri="{FF2B5EF4-FFF2-40B4-BE49-F238E27FC236}">
                  <a16:creationId xmlns:a16="http://schemas.microsoft.com/office/drawing/2014/main" id="{8D7EE7F1-B471-ABBD-87BE-120D6495AD26}"/>
                </a:ext>
              </a:extLst>
            </p:cNvPr>
            <p:cNvSpPr txBox="1"/>
            <p:nvPr/>
          </p:nvSpPr>
          <p:spPr>
            <a:xfrm>
              <a:off x="4545455" y="627185"/>
              <a:ext cx="2532018" cy="477054"/>
            </a:xfrm>
            <a:prstGeom prst="rect">
              <a:avLst/>
            </a:prstGeom>
            <a:noFill/>
          </p:spPr>
          <p:txBody>
            <a:bodyPr wrap="square" rtlCol="0">
              <a:spAutoFit/>
            </a:bodyPr>
            <a:lstStyle/>
            <a:p>
              <a:pPr algn="r"/>
              <a:r>
                <a:rPr lang="en-GB" sz="1600">
                  <a:solidFill>
                    <a:schemeClr val="bg1"/>
                  </a:solidFill>
                </a:rPr>
                <a:t>Software design decisions</a:t>
              </a:r>
            </a:p>
            <a:p>
              <a:pPr algn="r"/>
              <a:r>
                <a:rPr lang="en-GB" sz="900">
                  <a:solidFill>
                    <a:schemeClr val="bg1"/>
                  </a:solidFill>
                </a:rPr>
                <a:t>Jack Trafford</a:t>
              </a:r>
            </a:p>
          </p:txBody>
        </p:sp>
      </p:grpSp>
      <p:sp>
        <p:nvSpPr>
          <p:cNvPr id="11" name="Content Placeholder 10">
            <a:extLst>
              <a:ext uri="{FF2B5EF4-FFF2-40B4-BE49-F238E27FC236}">
                <a16:creationId xmlns:a16="http://schemas.microsoft.com/office/drawing/2014/main" id="{B81ECB53-7ACA-DABC-CDC6-5CA9F002140E}"/>
              </a:ext>
            </a:extLst>
          </p:cNvPr>
          <p:cNvSpPr>
            <a:spLocks noGrp="1"/>
          </p:cNvSpPr>
          <p:nvPr>
            <p:ph idx="1"/>
          </p:nvPr>
        </p:nvSpPr>
        <p:spPr>
          <a:xfrm>
            <a:off x="677334" y="1456091"/>
            <a:ext cx="8596668" cy="4585271"/>
          </a:xfrm>
        </p:spPr>
        <p:txBody>
          <a:bodyPr/>
          <a:lstStyle/>
          <a:p>
            <a:r>
              <a:rPr lang="en-GB" dirty="0"/>
              <a:t>Client requires a platform to </a:t>
            </a:r>
            <a:r>
              <a:rPr lang="en-GB" b="1" dirty="0"/>
              <a:t>demonstrate</a:t>
            </a:r>
            <a:r>
              <a:rPr lang="en-GB" dirty="0"/>
              <a:t> his vision for the SaaS platform.</a:t>
            </a:r>
          </a:p>
          <a:p>
            <a:r>
              <a:rPr lang="en-GB" dirty="0"/>
              <a:t>We needed to tailor our website’s page hierarchy to match this request.</a:t>
            </a:r>
          </a:p>
        </p:txBody>
      </p:sp>
    </p:spTree>
    <p:extLst>
      <p:ext uri="{BB962C8B-B14F-4D97-AF65-F5344CB8AC3E}">
        <p14:creationId xmlns:p14="http://schemas.microsoft.com/office/powerpoint/2010/main" val="7159732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a:xfrm>
            <a:off x="677334" y="740234"/>
            <a:ext cx="10252536" cy="640702"/>
          </a:xfrm>
        </p:spPr>
        <p:txBody>
          <a:bodyPr>
            <a:normAutofit fontScale="90000"/>
          </a:bodyPr>
          <a:lstStyle/>
          <a:p>
            <a:r>
              <a:rPr lang="en-GB" sz="3200" dirty="0"/>
              <a:t>Determining what pages should be included for the platform</a:t>
            </a:r>
          </a:p>
        </p:txBody>
      </p:sp>
      <p:grpSp>
        <p:nvGrpSpPr>
          <p:cNvPr id="2" name="Group 1">
            <a:extLst>
              <a:ext uri="{FF2B5EF4-FFF2-40B4-BE49-F238E27FC236}">
                <a16:creationId xmlns:a16="http://schemas.microsoft.com/office/drawing/2014/main" id="{9944CCC0-3AAD-DC79-EF56-225500E19CD0}"/>
              </a:ext>
            </a:extLst>
          </p:cNvPr>
          <p:cNvGrpSpPr/>
          <p:nvPr/>
        </p:nvGrpSpPr>
        <p:grpSpPr>
          <a:xfrm>
            <a:off x="129702" y="84975"/>
            <a:ext cx="3883366" cy="580104"/>
            <a:chOff x="3728098" y="575660"/>
            <a:chExt cx="3883366" cy="580104"/>
          </a:xfrm>
        </p:grpSpPr>
        <p:sp>
          <p:nvSpPr>
            <p:cNvPr id="4" name="Rectangle: Rounded Corners 3">
              <a:extLst>
                <a:ext uri="{FF2B5EF4-FFF2-40B4-BE49-F238E27FC236}">
                  <a16:creationId xmlns:a16="http://schemas.microsoft.com/office/drawing/2014/main" id="{1580378E-D731-2864-6482-C9A364D89DB7}"/>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5" name="Oval 4">
              <a:extLst>
                <a:ext uri="{FF2B5EF4-FFF2-40B4-BE49-F238E27FC236}">
                  <a16:creationId xmlns:a16="http://schemas.microsoft.com/office/drawing/2014/main" id="{64E3E49A-A1B0-A8B0-BE37-98FD782716A1}"/>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4</a:t>
              </a:r>
            </a:p>
          </p:txBody>
        </p:sp>
        <p:sp>
          <p:nvSpPr>
            <p:cNvPr id="6" name="TextBox 5">
              <a:extLst>
                <a:ext uri="{FF2B5EF4-FFF2-40B4-BE49-F238E27FC236}">
                  <a16:creationId xmlns:a16="http://schemas.microsoft.com/office/drawing/2014/main" id="{8D7EE7F1-B471-ABBD-87BE-120D6495AD26}"/>
                </a:ext>
              </a:extLst>
            </p:cNvPr>
            <p:cNvSpPr txBox="1"/>
            <p:nvPr/>
          </p:nvSpPr>
          <p:spPr>
            <a:xfrm>
              <a:off x="4545455" y="627185"/>
              <a:ext cx="2532018" cy="477054"/>
            </a:xfrm>
            <a:prstGeom prst="rect">
              <a:avLst/>
            </a:prstGeom>
            <a:noFill/>
          </p:spPr>
          <p:txBody>
            <a:bodyPr wrap="square" rtlCol="0">
              <a:spAutoFit/>
            </a:bodyPr>
            <a:lstStyle/>
            <a:p>
              <a:pPr algn="r"/>
              <a:r>
                <a:rPr lang="en-GB" sz="1600">
                  <a:solidFill>
                    <a:schemeClr val="bg1"/>
                  </a:solidFill>
                </a:rPr>
                <a:t>Software design decisions</a:t>
              </a:r>
            </a:p>
            <a:p>
              <a:pPr algn="r"/>
              <a:r>
                <a:rPr lang="en-GB" sz="900">
                  <a:solidFill>
                    <a:schemeClr val="bg1"/>
                  </a:solidFill>
                </a:rPr>
                <a:t>Jack Trafford</a:t>
              </a:r>
            </a:p>
          </p:txBody>
        </p:sp>
      </p:grpSp>
      <p:sp>
        <p:nvSpPr>
          <p:cNvPr id="11" name="Content Placeholder 10">
            <a:extLst>
              <a:ext uri="{FF2B5EF4-FFF2-40B4-BE49-F238E27FC236}">
                <a16:creationId xmlns:a16="http://schemas.microsoft.com/office/drawing/2014/main" id="{B81ECB53-7ACA-DABC-CDC6-5CA9F002140E}"/>
              </a:ext>
            </a:extLst>
          </p:cNvPr>
          <p:cNvSpPr>
            <a:spLocks noGrp="1"/>
          </p:cNvSpPr>
          <p:nvPr>
            <p:ph idx="1"/>
          </p:nvPr>
        </p:nvSpPr>
        <p:spPr>
          <a:xfrm>
            <a:off x="677334" y="1456091"/>
            <a:ext cx="8596668" cy="4585271"/>
          </a:xfrm>
        </p:spPr>
        <p:txBody>
          <a:bodyPr>
            <a:normAutofit/>
          </a:bodyPr>
          <a:lstStyle/>
          <a:p>
            <a:r>
              <a:rPr lang="en-GB" dirty="0"/>
              <a:t>Client requires a platform to </a:t>
            </a:r>
            <a:r>
              <a:rPr lang="en-GB" b="1" dirty="0"/>
              <a:t>demonstrate</a:t>
            </a:r>
            <a:r>
              <a:rPr lang="en-GB" dirty="0"/>
              <a:t> his vision for the SaaS platform.</a:t>
            </a:r>
          </a:p>
          <a:p>
            <a:r>
              <a:rPr lang="en-GB" dirty="0"/>
              <a:t>We needed to tailor our website’s page hierarchy to match this request.</a:t>
            </a:r>
          </a:p>
        </p:txBody>
      </p:sp>
      <p:pic>
        <p:nvPicPr>
          <p:cNvPr id="10" name="Picture 9">
            <a:extLst>
              <a:ext uri="{FF2B5EF4-FFF2-40B4-BE49-F238E27FC236}">
                <a16:creationId xmlns:a16="http://schemas.microsoft.com/office/drawing/2014/main" id="{A2E4CF8C-8E99-F07B-447F-577EC04580DD}"/>
              </a:ext>
            </a:extLst>
          </p:cNvPr>
          <p:cNvPicPr>
            <a:picLocks noChangeAspect="1"/>
          </p:cNvPicPr>
          <p:nvPr/>
        </p:nvPicPr>
        <p:blipFill>
          <a:blip r:embed="rId4"/>
          <a:stretch>
            <a:fillRect/>
          </a:stretch>
        </p:blipFill>
        <p:spPr>
          <a:xfrm>
            <a:off x="3153664" y="2570988"/>
            <a:ext cx="6437376" cy="4023360"/>
          </a:xfrm>
          <a:prstGeom prst="rect">
            <a:avLst/>
          </a:prstGeom>
        </p:spPr>
      </p:pic>
      <p:graphicFrame>
        <p:nvGraphicFramePr>
          <p:cNvPr id="15" name="Table 14">
            <a:extLst>
              <a:ext uri="{FF2B5EF4-FFF2-40B4-BE49-F238E27FC236}">
                <a16:creationId xmlns:a16="http://schemas.microsoft.com/office/drawing/2014/main" id="{EDD5E4A1-8873-AED5-80FD-560708580999}"/>
              </a:ext>
            </a:extLst>
          </p:cNvPr>
          <p:cNvGraphicFramePr>
            <a:graphicFrameLocks noGrp="1"/>
          </p:cNvGraphicFramePr>
          <p:nvPr/>
        </p:nvGraphicFramePr>
        <p:xfrm>
          <a:off x="-268032" y="2806088"/>
          <a:ext cx="4083152" cy="3235274"/>
        </p:xfrm>
        <a:graphic>
          <a:graphicData uri="http://schemas.openxmlformats.org/drawingml/2006/table">
            <a:tbl>
              <a:tblPr firstRow="1" bandRow="1">
                <a:tableStyleId>{5C22544A-7EE6-4342-B048-85BDC9FD1C3A}</a:tableStyleId>
              </a:tblPr>
              <a:tblGrid>
                <a:gridCol w="4083152">
                  <a:extLst>
                    <a:ext uri="{9D8B030D-6E8A-4147-A177-3AD203B41FA5}">
                      <a16:colId xmlns:a16="http://schemas.microsoft.com/office/drawing/2014/main" val="751978960"/>
                    </a:ext>
                  </a:extLst>
                </a:gridCol>
              </a:tblGrid>
              <a:tr h="310081">
                <a:tc>
                  <a:txBody>
                    <a:bodyPr/>
                    <a:lstStyle/>
                    <a:p>
                      <a:pPr algn="ctr"/>
                      <a:r>
                        <a:rPr lang="en-GB" sz="2400" b="1" u="sng">
                          <a:solidFill>
                            <a:schemeClr val="accent1">
                              <a:lumMod val="50000"/>
                            </a:schemeClr>
                          </a:solidFill>
                        </a:rPr>
                        <a:t>Site Admin</a:t>
                      </a: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14833178"/>
                  </a:ext>
                </a:extLst>
              </a:tr>
              <a:tr h="2778074">
                <a:tc>
                  <a:txBody>
                    <a:bodyPr/>
                    <a:lstStyle/>
                    <a:p>
                      <a:pPr marL="285750" indent="-285750" algn="ctr">
                        <a:lnSpc>
                          <a:spcPct val="250000"/>
                        </a:lnSpc>
                        <a:buFont typeface="Arial" panose="020B0604020202020204" pitchFamily="34" charset="0"/>
                        <a:buChar char="•"/>
                      </a:pPr>
                      <a:r>
                        <a:rPr lang="en-GB"/>
                        <a:t>Create New Users</a:t>
                      </a:r>
                    </a:p>
                    <a:p>
                      <a:pPr marL="285750" indent="-285750" algn="ctr">
                        <a:lnSpc>
                          <a:spcPct val="250000"/>
                        </a:lnSpc>
                        <a:buFont typeface="Arial" panose="020B0604020202020204" pitchFamily="34" charset="0"/>
                        <a:buChar char="•"/>
                      </a:pPr>
                      <a:r>
                        <a:rPr lang="en-GB"/>
                        <a:t>Manage Users</a:t>
                      </a:r>
                    </a:p>
                    <a:p>
                      <a:pPr marL="285750" indent="-285750" algn="ctr">
                        <a:lnSpc>
                          <a:spcPct val="250000"/>
                        </a:lnSpc>
                        <a:buFont typeface="Arial" panose="020B0604020202020204" pitchFamily="34" charset="0"/>
                        <a:buChar char="•"/>
                      </a:pPr>
                      <a:r>
                        <a:rPr lang="en-GB" b="1">
                          <a:solidFill>
                            <a:schemeClr val="accent1"/>
                          </a:solidFill>
                        </a:rPr>
                        <a:t>Upload Data</a:t>
                      </a:r>
                    </a:p>
                    <a:p>
                      <a:pPr marL="285750" indent="-285750" algn="ctr">
                        <a:lnSpc>
                          <a:spcPct val="250000"/>
                        </a:lnSpc>
                        <a:buFont typeface="Arial" panose="020B0604020202020204" pitchFamily="34" charset="0"/>
                        <a:buChar char="•"/>
                      </a:pPr>
                      <a:r>
                        <a:rPr lang="en-GB"/>
                        <a:t>View Product Data</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80663300"/>
                  </a:ext>
                </a:extLst>
              </a:tr>
            </a:tbl>
          </a:graphicData>
        </a:graphic>
      </p:graphicFrame>
      <p:sp>
        <p:nvSpPr>
          <p:cNvPr id="16" name="Rectangle 15">
            <a:extLst>
              <a:ext uri="{FF2B5EF4-FFF2-40B4-BE49-F238E27FC236}">
                <a16:creationId xmlns:a16="http://schemas.microsoft.com/office/drawing/2014/main" id="{DF087888-8B45-3E03-BFA8-21DE3E744676}"/>
              </a:ext>
            </a:extLst>
          </p:cNvPr>
          <p:cNvSpPr/>
          <p:nvPr/>
        </p:nvSpPr>
        <p:spPr>
          <a:xfrm>
            <a:off x="4160482" y="5547360"/>
            <a:ext cx="5304574" cy="104698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744605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a:xfrm>
            <a:off x="677334" y="740234"/>
            <a:ext cx="9392534" cy="640702"/>
          </a:xfrm>
        </p:spPr>
        <p:txBody>
          <a:bodyPr>
            <a:normAutofit fontScale="90000"/>
          </a:bodyPr>
          <a:lstStyle/>
          <a:p>
            <a:r>
              <a:rPr lang="en-GB" sz="3200"/>
              <a:t>Deciding how to implement the personas generation</a:t>
            </a:r>
          </a:p>
        </p:txBody>
      </p:sp>
      <p:grpSp>
        <p:nvGrpSpPr>
          <p:cNvPr id="2" name="Group 1">
            <a:extLst>
              <a:ext uri="{FF2B5EF4-FFF2-40B4-BE49-F238E27FC236}">
                <a16:creationId xmlns:a16="http://schemas.microsoft.com/office/drawing/2014/main" id="{9944CCC0-3AAD-DC79-EF56-225500E19CD0}"/>
              </a:ext>
            </a:extLst>
          </p:cNvPr>
          <p:cNvGrpSpPr/>
          <p:nvPr/>
        </p:nvGrpSpPr>
        <p:grpSpPr>
          <a:xfrm>
            <a:off x="129702" y="84975"/>
            <a:ext cx="3883366" cy="580104"/>
            <a:chOff x="3728098" y="575660"/>
            <a:chExt cx="3883366" cy="580104"/>
          </a:xfrm>
        </p:grpSpPr>
        <p:sp>
          <p:nvSpPr>
            <p:cNvPr id="4" name="Rectangle: Rounded Corners 3">
              <a:extLst>
                <a:ext uri="{FF2B5EF4-FFF2-40B4-BE49-F238E27FC236}">
                  <a16:creationId xmlns:a16="http://schemas.microsoft.com/office/drawing/2014/main" id="{1580378E-D731-2864-6482-C9A364D89DB7}"/>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5" name="Oval 4">
              <a:extLst>
                <a:ext uri="{FF2B5EF4-FFF2-40B4-BE49-F238E27FC236}">
                  <a16:creationId xmlns:a16="http://schemas.microsoft.com/office/drawing/2014/main" id="{64E3E49A-A1B0-A8B0-BE37-98FD782716A1}"/>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4</a:t>
              </a:r>
            </a:p>
          </p:txBody>
        </p:sp>
        <p:sp>
          <p:nvSpPr>
            <p:cNvPr id="6" name="TextBox 5">
              <a:extLst>
                <a:ext uri="{FF2B5EF4-FFF2-40B4-BE49-F238E27FC236}">
                  <a16:creationId xmlns:a16="http://schemas.microsoft.com/office/drawing/2014/main" id="{8D7EE7F1-B471-ABBD-87BE-120D6495AD26}"/>
                </a:ext>
              </a:extLst>
            </p:cNvPr>
            <p:cNvSpPr txBox="1"/>
            <p:nvPr/>
          </p:nvSpPr>
          <p:spPr>
            <a:xfrm>
              <a:off x="4545455" y="627185"/>
              <a:ext cx="2532018" cy="477054"/>
            </a:xfrm>
            <a:prstGeom prst="rect">
              <a:avLst/>
            </a:prstGeom>
            <a:noFill/>
          </p:spPr>
          <p:txBody>
            <a:bodyPr wrap="square" rtlCol="0">
              <a:spAutoFit/>
            </a:bodyPr>
            <a:lstStyle/>
            <a:p>
              <a:pPr algn="r"/>
              <a:r>
                <a:rPr lang="en-GB" sz="1600">
                  <a:solidFill>
                    <a:schemeClr val="bg1"/>
                  </a:solidFill>
                </a:rPr>
                <a:t>Software design decisions</a:t>
              </a:r>
            </a:p>
            <a:p>
              <a:pPr algn="r"/>
              <a:r>
                <a:rPr lang="en-GB" sz="900">
                  <a:solidFill>
                    <a:schemeClr val="bg1"/>
                  </a:solidFill>
                </a:rPr>
                <a:t>Jack Trafford</a:t>
              </a:r>
            </a:p>
          </p:txBody>
        </p:sp>
      </p:grpSp>
      <p:sp>
        <p:nvSpPr>
          <p:cNvPr id="11" name="Content Placeholder 10">
            <a:extLst>
              <a:ext uri="{FF2B5EF4-FFF2-40B4-BE49-F238E27FC236}">
                <a16:creationId xmlns:a16="http://schemas.microsoft.com/office/drawing/2014/main" id="{B81ECB53-7ACA-DABC-CDC6-5CA9F002140E}"/>
              </a:ext>
            </a:extLst>
          </p:cNvPr>
          <p:cNvSpPr>
            <a:spLocks noGrp="1"/>
          </p:cNvSpPr>
          <p:nvPr>
            <p:ph idx="1"/>
          </p:nvPr>
        </p:nvSpPr>
        <p:spPr>
          <a:xfrm>
            <a:off x="677334" y="1375022"/>
            <a:ext cx="8596668" cy="4666340"/>
          </a:xfrm>
        </p:spPr>
        <p:txBody>
          <a:bodyPr vert="horz" lIns="91440" tIns="45720" rIns="91440" bIns="45720" rtlCol="0" anchor="t">
            <a:normAutofit/>
          </a:bodyPr>
          <a:lstStyle/>
          <a:p>
            <a:r>
              <a:rPr lang="en-GB" sz="2800"/>
              <a:t>Main part of the platform</a:t>
            </a:r>
          </a:p>
          <a:p>
            <a:pPr lvl="1"/>
            <a:r>
              <a:rPr lang="en-GB" sz="2400" i="1"/>
              <a:t>How many personas to generate?</a:t>
            </a:r>
          </a:p>
          <a:p>
            <a:pPr lvl="1"/>
            <a:r>
              <a:rPr lang="en-GB" sz="2400" i="1"/>
              <a:t>How to group personas together?</a:t>
            </a:r>
          </a:p>
          <a:p>
            <a:pPr lvl="1"/>
            <a:r>
              <a:rPr lang="en-GB" sz="2400" i="1"/>
              <a:t>How to layout each generated persona?</a:t>
            </a:r>
          </a:p>
          <a:p>
            <a:endParaRPr lang="en-GB" sz="2800"/>
          </a:p>
          <a:p>
            <a:endParaRPr lang="en-GB" sz="2800"/>
          </a:p>
        </p:txBody>
      </p:sp>
    </p:spTree>
    <p:extLst>
      <p:ext uri="{BB962C8B-B14F-4D97-AF65-F5344CB8AC3E}">
        <p14:creationId xmlns:p14="http://schemas.microsoft.com/office/powerpoint/2010/main" val="5366484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B2217A-6FE6-8E0D-6737-91F8E884B44D}"/>
              </a:ext>
            </a:extLst>
          </p:cNvPr>
          <p:cNvPicPr>
            <a:picLocks noChangeAspect="1"/>
          </p:cNvPicPr>
          <p:nvPr/>
        </p:nvPicPr>
        <p:blipFill>
          <a:blip r:embed="rId2"/>
          <a:stretch>
            <a:fillRect/>
          </a:stretch>
        </p:blipFill>
        <p:spPr>
          <a:xfrm>
            <a:off x="372627" y="1898014"/>
            <a:ext cx="3627178" cy="3627178"/>
          </a:xfrm>
          <a:prstGeom prst="rect">
            <a:avLst/>
          </a:prstGeom>
        </p:spPr>
      </p:pic>
      <p:grpSp>
        <p:nvGrpSpPr>
          <p:cNvPr id="20" name="Group 19">
            <a:extLst>
              <a:ext uri="{FF2B5EF4-FFF2-40B4-BE49-F238E27FC236}">
                <a16:creationId xmlns:a16="http://schemas.microsoft.com/office/drawing/2014/main" id="{0F0E9CC8-0FD9-78BC-FE68-0AAEC20324F2}"/>
              </a:ext>
            </a:extLst>
          </p:cNvPr>
          <p:cNvGrpSpPr/>
          <p:nvPr/>
        </p:nvGrpSpPr>
        <p:grpSpPr>
          <a:xfrm>
            <a:off x="3728098" y="575660"/>
            <a:ext cx="3883366" cy="580104"/>
            <a:chOff x="3728098" y="575660"/>
            <a:chExt cx="3883366" cy="580104"/>
          </a:xfrm>
        </p:grpSpPr>
        <p:sp>
          <p:nvSpPr>
            <p:cNvPr id="45" name="Rectangle: Rounded Corners 44">
              <a:extLst>
                <a:ext uri="{FF2B5EF4-FFF2-40B4-BE49-F238E27FC236}">
                  <a16:creationId xmlns:a16="http://schemas.microsoft.com/office/drawing/2014/main" id="{AA9E6903-55BE-9F4B-2A42-DEA20EE32D9F}"/>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46" name="Oval 45">
              <a:extLst>
                <a:ext uri="{FF2B5EF4-FFF2-40B4-BE49-F238E27FC236}">
                  <a16:creationId xmlns:a16="http://schemas.microsoft.com/office/drawing/2014/main" id="{2CD287F5-ECFA-FC87-C818-81E851C3993D}"/>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1</a:t>
              </a:r>
            </a:p>
          </p:txBody>
        </p:sp>
        <p:sp>
          <p:nvSpPr>
            <p:cNvPr id="18" name="TextBox 17">
              <a:extLst>
                <a:ext uri="{FF2B5EF4-FFF2-40B4-BE49-F238E27FC236}">
                  <a16:creationId xmlns:a16="http://schemas.microsoft.com/office/drawing/2014/main" id="{7E328B70-C814-C315-B892-424CD7945C48}"/>
                </a:ext>
              </a:extLst>
            </p:cNvPr>
            <p:cNvSpPr txBox="1"/>
            <p:nvPr/>
          </p:nvSpPr>
          <p:spPr>
            <a:xfrm>
              <a:off x="4719382" y="610767"/>
              <a:ext cx="2382876" cy="477054"/>
            </a:xfrm>
            <a:prstGeom prst="rect">
              <a:avLst/>
            </a:prstGeom>
            <a:noFill/>
          </p:spPr>
          <p:txBody>
            <a:bodyPr wrap="square" rtlCol="0">
              <a:spAutoFit/>
            </a:bodyPr>
            <a:lstStyle/>
            <a:p>
              <a:pPr algn="r"/>
              <a:r>
                <a:rPr lang="en-GB" sz="1600">
                  <a:solidFill>
                    <a:schemeClr val="bg1"/>
                  </a:solidFill>
                </a:rPr>
                <a:t>Overview of the project</a:t>
              </a:r>
            </a:p>
            <a:p>
              <a:pPr algn="r"/>
              <a:r>
                <a:rPr lang="en-GB" sz="900">
                  <a:solidFill>
                    <a:schemeClr val="bg1"/>
                  </a:solidFill>
                </a:rPr>
                <a:t>George Rogers</a:t>
              </a:r>
            </a:p>
          </p:txBody>
        </p:sp>
      </p:grpSp>
      <p:grpSp>
        <p:nvGrpSpPr>
          <p:cNvPr id="25" name="Group 24">
            <a:extLst>
              <a:ext uri="{FF2B5EF4-FFF2-40B4-BE49-F238E27FC236}">
                <a16:creationId xmlns:a16="http://schemas.microsoft.com/office/drawing/2014/main" id="{3CBBC81A-A639-6B5E-19D4-304C072D1753}"/>
              </a:ext>
            </a:extLst>
          </p:cNvPr>
          <p:cNvGrpSpPr/>
          <p:nvPr/>
        </p:nvGrpSpPr>
        <p:grpSpPr>
          <a:xfrm>
            <a:off x="4069541" y="1338876"/>
            <a:ext cx="4603366" cy="580104"/>
            <a:chOff x="3728098" y="575660"/>
            <a:chExt cx="4603366" cy="580104"/>
          </a:xfrm>
        </p:grpSpPr>
        <p:sp>
          <p:nvSpPr>
            <p:cNvPr id="26" name="Rectangle: Rounded Corners 25">
              <a:extLst>
                <a:ext uri="{FF2B5EF4-FFF2-40B4-BE49-F238E27FC236}">
                  <a16:creationId xmlns:a16="http://schemas.microsoft.com/office/drawing/2014/main" id="{1C8D63DB-E802-3391-1338-CA54BF57F40B}"/>
                </a:ext>
              </a:extLst>
            </p:cNvPr>
            <p:cNvSpPr/>
            <p:nvPr/>
          </p:nvSpPr>
          <p:spPr>
            <a:xfrm>
              <a:off x="4011464" y="676580"/>
              <a:ext cx="4320000" cy="3782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000"/>
            </a:p>
          </p:txBody>
        </p:sp>
        <p:sp>
          <p:nvSpPr>
            <p:cNvPr id="27" name="Oval 26">
              <a:extLst>
                <a:ext uri="{FF2B5EF4-FFF2-40B4-BE49-F238E27FC236}">
                  <a16:creationId xmlns:a16="http://schemas.microsoft.com/office/drawing/2014/main" id="{FB897531-1E92-3107-D035-67810C3D9143}"/>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a:t>
              </a:r>
            </a:p>
          </p:txBody>
        </p:sp>
        <p:sp>
          <p:nvSpPr>
            <p:cNvPr id="28" name="TextBox 27">
              <a:extLst>
                <a:ext uri="{FF2B5EF4-FFF2-40B4-BE49-F238E27FC236}">
                  <a16:creationId xmlns:a16="http://schemas.microsoft.com/office/drawing/2014/main" id="{4BFED7E6-925E-1D38-BC1D-5BA2FF3DD6CD}"/>
                </a:ext>
              </a:extLst>
            </p:cNvPr>
            <p:cNvSpPr txBox="1"/>
            <p:nvPr/>
          </p:nvSpPr>
          <p:spPr>
            <a:xfrm>
              <a:off x="4694354" y="610767"/>
              <a:ext cx="2954221" cy="477054"/>
            </a:xfrm>
            <a:prstGeom prst="rect">
              <a:avLst/>
            </a:prstGeom>
            <a:noFill/>
          </p:spPr>
          <p:txBody>
            <a:bodyPr wrap="square" rtlCol="0">
              <a:spAutoFit/>
            </a:bodyPr>
            <a:lstStyle/>
            <a:p>
              <a:pPr algn="r"/>
              <a:r>
                <a:rPr lang="en-GB" sz="1600">
                  <a:solidFill>
                    <a:schemeClr val="bg1"/>
                  </a:solidFill>
                </a:rPr>
                <a:t>Project software architecture</a:t>
              </a:r>
            </a:p>
            <a:p>
              <a:pPr algn="r"/>
              <a:r>
                <a:rPr lang="en-GB" sz="900">
                  <a:solidFill>
                    <a:schemeClr val="bg1"/>
                  </a:solidFill>
                </a:rPr>
                <a:t>David Igandan</a:t>
              </a:r>
            </a:p>
          </p:txBody>
        </p:sp>
      </p:grpSp>
      <p:grpSp>
        <p:nvGrpSpPr>
          <p:cNvPr id="70" name="Group 69">
            <a:extLst>
              <a:ext uri="{FF2B5EF4-FFF2-40B4-BE49-F238E27FC236}">
                <a16:creationId xmlns:a16="http://schemas.microsoft.com/office/drawing/2014/main" id="{6822C1F0-47A3-6FB8-FC2C-F8522B9EAD0E}"/>
              </a:ext>
            </a:extLst>
          </p:cNvPr>
          <p:cNvGrpSpPr/>
          <p:nvPr/>
        </p:nvGrpSpPr>
        <p:grpSpPr>
          <a:xfrm>
            <a:off x="3728098" y="5918175"/>
            <a:ext cx="5231998" cy="580104"/>
            <a:chOff x="3728098" y="575660"/>
            <a:chExt cx="5231998" cy="580104"/>
          </a:xfrm>
        </p:grpSpPr>
        <p:sp>
          <p:nvSpPr>
            <p:cNvPr id="71" name="Rectangle: Rounded Corners 70">
              <a:extLst>
                <a:ext uri="{FF2B5EF4-FFF2-40B4-BE49-F238E27FC236}">
                  <a16:creationId xmlns:a16="http://schemas.microsoft.com/office/drawing/2014/main" id="{6C2644AF-7117-59C3-BDA8-8CA3CBE6326F}"/>
                </a:ext>
              </a:extLst>
            </p:cNvPr>
            <p:cNvSpPr/>
            <p:nvPr/>
          </p:nvSpPr>
          <p:spPr>
            <a:xfrm>
              <a:off x="4011465" y="676580"/>
              <a:ext cx="4948631" cy="3782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000"/>
            </a:p>
          </p:txBody>
        </p:sp>
        <p:sp>
          <p:nvSpPr>
            <p:cNvPr id="72" name="Oval 71">
              <a:extLst>
                <a:ext uri="{FF2B5EF4-FFF2-40B4-BE49-F238E27FC236}">
                  <a16:creationId xmlns:a16="http://schemas.microsoft.com/office/drawing/2014/main" id="{44F666FF-B184-9647-DFFF-657EA25CCE13}"/>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8</a:t>
              </a:r>
            </a:p>
          </p:txBody>
        </p:sp>
        <p:sp>
          <p:nvSpPr>
            <p:cNvPr id="73" name="TextBox 72">
              <a:extLst>
                <a:ext uri="{FF2B5EF4-FFF2-40B4-BE49-F238E27FC236}">
                  <a16:creationId xmlns:a16="http://schemas.microsoft.com/office/drawing/2014/main" id="{66D86CCE-596B-697D-33F2-FB173ABB689D}"/>
                </a:ext>
              </a:extLst>
            </p:cNvPr>
            <p:cNvSpPr txBox="1"/>
            <p:nvPr/>
          </p:nvSpPr>
          <p:spPr>
            <a:xfrm>
              <a:off x="4406994" y="610767"/>
              <a:ext cx="4157572" cy="477054"/>
            </a:xfrm>
            <a:prstGeom prst="rect">
              <a:avLst/>
            </a:prstGeom>
            <a:noFill/>
          </p:spPr>
          <p:txBody>
            <a:bodyPr wrap="square" rtlCol="0">
              <a:spAutoFit/>
            </a:bodyPr>
            <a:lstStyle/>
            <a:p>
              <a:pPr algn="r"/>
              <a:r>
                <a:rPr lang="en-GB" sz="1600">
                  <a:solidFill>
                    <a:schemeClr val="bg1"/>
                  </a:solidFill>
                </a:rPr>
                <a:t>Realistic plans to take this project onwards</a:t>
              </a:r>
            </a:p>
            <a:p>
              <a:pPr algn="r"/>
              <a:r>
                <a:rPr lang="en-GB" sz="900">
                  <a:solidFill>
                    <a:schemeClr val="bg1"/>
                  </a:solidFill>
                </a:rPr>
                <a:t>Raihaan Azam</a:t>
              </a:r>
            </a:p>
          </p:txBody>
        </p:sp>
      </p:grpSp>
      <p:grpSp>
        <p:nvGrpSpPr>
          <p:cNvPr id="82" name="Group 81">
            <a:extLst>
              <a:ext uri="{FF2B5EF4-FFF2-40B4-BE49-F238E27FC236}">
                <a16:creationId xmlns:a16="http://schemas.microsoft.com/office/drawing/2014/main" id="{E93910B9-4312-18EA-60CD-AEC9E7AF18FC}"/>
              </a:ext>
            </a:extLst>
          </p:cNvPr>
          <p:cNvGrpSpPr/>
          <p:nvPr/>
        </p:nvGrpSpPr>
        <p:grpSpPr>
          <a:xfrm>
            <a:off x="4360336" y="5154956"/>
            <a:ext cx="4243368" cy="580104"/>
            <a:chOff x="3728098" y="575660"/>
            <a:chExt cx="4243368" cy="580104"/>
          </a:xfrm>
        </p:grpSpPr>
        <p:sp>
          <p:nvSpPr>
            <p:cNvPr id="83" name="Rectangle: Rounded Corners 82">
              <a:extLst>
                <a:ext uri="{FF2B5EF4-FFF2-40B4-BE49-F238E27FC236}">
                  <a16:creationId xmlns:a16="http://schemas.microsoft.com/office/drawing/2014/main" id="{0F487659-226C-F468-1263-A858A3795028}"/>
                </a:ext>
              </a:extLst>
            </p:cNvPr>
            <p:cNvSpPr/>
            <p:nvPr/>
          </p:nvSpPr>
          <p:spPr>
            <a:xfrm>
              <a:off x="4011466" y="676580"/>
              <a:ext cx="3960000" cy="3782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000"/>
            </a:p>
          </p:txBody>
        </p:sp>
        <p:sp>
          <p:nvSpPr>
            <p:cNvPr id="84" name="Oval 83">
              <a:extLst>
                <a:ext uri="{FF2B5EF4-FFF2-40B4-BE49-F238E27FC236}">
                  <a16:creationId xmlns:a16="http://schemas.microsoft.com/office/drawing/2014/main" id="{E4957FD2-63AB-293F-2B1D-56132550AA3F}"/>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7</a:t>
              </a:r>
            </a:p>
          </p:txBody>
        </p:sp>
        <p:sp>
          <p:nvSpPr>
            <p:cNvPr id="85" name="TextBox 84">
              <a:extLst>
                <a:ext uri="{FF2B5EF4-FFF2-40B4-BE49-F238E27FC236}">
                  <a16:creationId xmlns:a16="http://schemas.microsoft.com/office/drawing/2014/main" id="{F090F4FB-9CAA-1FD3-FAB1-6ADA83CAF0CD}"/>
                </a:ext>
              </a:extLst>
            </p:cNvPr>
            <p:cNvSpPr txBox="1"/>
            <p:nvPr/>
          </p:nvSpPr>
          <p:spPr>
            <a:xfrm>
              <a:off x="4645295" y="610767"/>
              <a:ext cx="2692342" cy="477054"/>
            </a:xfrm>
            <a:prstGeom prst="rect">
              <a:avLst/>
            </a:prstGeom>
            <a:noFill/>
          </p:spPr>
          <p:txBody>
            <a:bodyPr wrap="square" rtlCol="0">
              <a:spAutoFit/>
            </a:bodyPr>
            <a:lstStyle/>
            <a:p>
              <a:pPr algn="r"/>
              <a:r>
                <a:rPr lang="en-GB" sz="1600">
                  <a:solidFill>
                    <a:schemeClr val="bg1"/>
                  </a:solidFill>
                </a:rPr>
                <a:t>Social/Legal/Ethical Issues</a:t>
              </a:r>
            </a:p>
            <a:p>
              <a:pPr algn="r"/>
              <a:r>
                <a:rPr lang="en-GB" sz="900">
                  <a:solidFill>
                    <a:schemeClr val="bg1"/>
                  </a:solidFill>
                </a:rPr>
                <a:t>Hemal Patel</a:t>
              </a:r>
            </a:p>
          </p:txBody>
        </p:sp>
      </p:grpSp>
      <p:grpSp>
        <p:nvGrpSpPr>
          <p:cNvPr id="94" name="Group 93">
            <a:extLst>
              <a:ext uri="{FF2B5EF4-FFF2-40B4-BE49-F238E27FC236}">
                <a16:creationId xmlns:a16="http://schemas.microsoft.com/office/drawing/2014/main" id="{12D51ABA-30FD-58E8-4EE7-54A59565CE3B}"/>
              </a:ext>
            </a:extLst>
          </p:cNvPr>
          <p:cNvGrpSpPr/>
          <p:nvPr/>
        </p:nvGrpSpPr>
        <p:grpSpPr>
          <a:xfrm>
            <a:off x="4667554" y="4391740"/>
            <a:ext cx="4728413" cy="580104"/>
            <a:chOff x="3728098" y="575660"/>
            <a:chExt cx="4728413" cy="580104"/>
          </a:xfrm>
        </p:grpSpPr>
        <p:sp>
          <p:nvSpPr>
            <p:cNvPr id="95" name="Rectangle: Rounded Corners 94">
              <a:extLst>
                <a:ext uri="{FF2B5EF4-FFF2-40B4-BE49-F238E27FC236}">
                  <a16:creationId xmlns:a16="http://schemas.microsoft.com/office/drawing/2014/main" id="{5D1D383F-18FE-1DFE-DF28-54B209842D12}"/>
                </a:ext>
              </a:extLst>
            </p:cNvPr>
            <p:cNvSpPr/>
            <p:nvPr/>
          </p:nvSpPr>
          <p:spPr>
            <a:xfrm>
              <a:off x="4133450" y="676580"/>
              <a:ext cx="4323061" cy="3782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000"/>
            </a:p>
          </p:txBody>
        </p:sp>
        <p:sp>
          <p:nvSpPr>
            <p:cNvPr id="96" name="Oval 95">
              <a:extLst>
                <a:ext uri="{FF2B5EF4-FFF2-40B4-BE49-F238E27FC236}">
                  <a16:creationId xmlns:a16="http://schemas.microsoft.com/office/drawing/2014/main" id="{6F96B3AB-8905-C18B-AACB-13D7FC81E308}"/>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6</a:t>
              </a:r>
            </a:p>
          </p:txBody>
        </p:sp>
        <p:sp>
          <p:nvSpPr>
            <p:cNvPr id="97" name="TextBox 96">
              <a:extLst>
                <a:ext uri="{FF2B5EF4-FFF2-40B4-BE49-F238E27FC236}">
                  <a16:creationId xmlns:a16="http://schemas.microsoft.com/office/drawing/2014/main" id="{66CF908A-BE35-36EB-2551-6092A8D07F14}"/>
                </a:ext>
              </a:extLst>
            </p:cNvPr>
            <p:cNvSpPr txBox="1"/>
            <p:nvPr/>
          </p:nvSpPr>
          <p:spPr>
            <a:xfrm>
              <a:off x="5028077" y="610767"/>
              <a:ext cx="2282172" cy="477054"/>
            </a:xfrm>
            <a:prstGeom prst="rect">
              <a:avLst/>
            </a:prstGeom>
            <a:noFill/>
          </p:spPr>
          <p:txBody>
            <a:bodyPr wrap="square" rtlCol="0">
              <a:spAutoFit/>
            </a:bodyPr>
            <a:lstStyle/>
            <a:p>
              <a:pPr algn="r"/>
              <a:r>
                <a:rPr lang="en-GB" sz="1600">
                  <a:solidFill>
                    <a:schemeClr val="bg1"/>
                  </a:solidFill>
                </a:rPr>
                <a:t>Group Communication</a:t>
              </a:r>
            </a:p>
            <a:p>
              <a:pPr algn="r"/>
              <a:r>
                <a:rPr lang="en-GB" sz="900">
                  <a:solidFill>
                    <a:schemeClr val="bg1"/>
                  </a:solidFill>
                </a:rPr>
                <a:t>Suraj Cheema</a:t>
              </a:r>
            </a:p>
          </p:txBody>
        </p:sp>
      </p:grpSp>
      <p:grpSp>
        <p:nvGrpSpPr>
          <p:cNvPr id="102" name="Group 101">
            <a:extLst>
              <a:ext uri="{FF2B5EF4-FFF2-40B4-BE49-F238E27FC236}">
                <a16:creationId xmlns:a16="http://schemas.microsoft.com/office/drawing/2014/main" id="{E76FF841-F245-091F-600A-9FA98114B13E}"/>
              </a:ext>
            </a:extLst>
          </p:cNvPr>
          <p:cNvGrpSpPr/>
          <p:nvPr/>
        </p:nvGrpSpPr>
        <p:grpSpPr>
          <a:xfrm>
            <a:off x="4406994" y="2102092"/>
            <a:ext cx="5231998" cy="580104"/>
            <a:chOff x="3728098" y="575660"/>
            <a:chExt cx="5231998" cy="580104"/>
          </a:xfrm>
        </p:grpSpPr>
        <p:sp>
          <p:nvSpPr>
            <p:cNvPr id="103" name="Rectangle: Rounded Corners 102">
              <a:extLst>
                <a:ext uri="{FF2B5EF4-FFF2-40B4-BE49-F238E27FC236}">
                  <a16:creationId xmlns:a16="http://schemas.microsoft.com/office/drawing/2014/main" id="{D30BCF23-ABAC-EB1B-40E5-0F6F3420FAE1}"/>
                </a:ext>
              </a:extLst>
            </p:cNvPr>
            <p:cNvSpPr/>
            <p:nvPr/>
          </p:nvSpPr>
          <p:spPr>
            <a:xfrm>
              <a:off x="4011465" y="676580"/>
              <a:ext cx="4948631" cy="3782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000"/>
            </a:p>
          </p:txBody>
        </p:sp>
        <p:sp>
          <p:nvSpPr>
            <p:cNvPr id="104" name="Oval 103">
              <a:extLst>
                <a:ext uri="{FF2B5EF4-FFF2-40B4-BE49-F238E27FC236}">
                  <a16:creationId xmlns:a16="http://schemas.microsoft.com/office/drawing/2014/main" id="{F8EF6632-6398-366F-DADA-A956F568CE5A}"/>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3</a:t>
              </a:r>
            </a:p>
          </p:txBody>
        </p:sp>
        <p:sp>
          <p:nvSpPr>
            <p:cNvPr id="105" name="TextBox 104">
              <a:extLst>
                <a:ext uri="{FF2B5EF4-FFF2-40B4-BE49-F238E27FC236}">
                  <a16:creationId xmlns:a16="http://schemas.microsoft.com/office/drawing/2014/main" id="{C67621B1-4AE6-86AE-4050-F739C01420E1}"/>
                </a:ext>
              </a:extLst>
            </p:cNvPr>
            <p:cNvSpPr txBox="1"/>
            <p:nvPr/>
          </p:nvSpPr>
          <p:spPr>
            <a:xfrm>
              <a:off x="4352997" y="610767"/>
              <a:ext cx="4265567" cy="477054"/>
            </a:xfrm>
            <a:prstGeom prst="rect">
              <a:avLst/>
            </a:prstGeom>
            <a:noFill/>
          </p:spPr>
          <p:txBody>
            <a:bodyPr wrap="square" rtlCol="0">
              <a:spAutoFit/>
            </a:bodyPr>
            <a:lstStyle/>
            <a:p>
              <a:pPr algn="r"/>
              <a:r>
                <a:rPr lang="en-GB" sz="1600">
                  <a:solidFill>
                    <a:schemeClr val="bg1"/>
                  </a:solidFill>
                </a:rPr>
                <a:t>A demonstration of key/interesting features</a:t>
              </a:r>
            </a:p>
            <a:p>
              <a:pPr algn="r"/>
              <a:r>
                <a:rPr lang="en-GB" sz="900">
                  <a:solidFill>
                    <a:schemeClr val="bg1"/>
                  </a:solidFill>
                </a:rPr>
                <a:t>Tharidhu Angodage</a:t>
              </a:r>
            </a:p>
          </p:txBody>
        </p:sp>
      </p:grpSp>
      <p:grpSp>
        <p:nvGrpSpPr>
          <p:cNvPr id="111" name="Group 110">
            <a:extLst>
              <a:ext uri="{FF2B5EF4-FFF2-40B4-BE49-F238E27FC236}">
                <a16:creationId xmlns:a16="http://schemas.microsoft.com/office/drawing/2014/main" id="{9599B63C-2471-0928-059F-3AE9B193404B}"/>
              </a:ext>
            </a:extLst>
          </p:cNvPr>
          <p:cNvGrpSpPr/>
          <p:nvPr/>
        </p:nvGrpSpPr>
        <p:grpSpPr>
          <a:xfrm>
            <a:off x="4720963" y="3628524"/>
            <a:ext cx="4963367" cy="580104"/>
            <a:chOff x="3728098" y="575660"/>
            <a:chExt cx="4963367" cy="580104"/>
          </a:xfrm>
        </p:grpSpPr>
        <p:sp>
          <p:nvSpPr>
            <p:cNvPr id="112" name="Rectangle: Rounded Corners 111">
              <a:extLst>
                <a:ext uri="{FF2B5EF4-FFF2-40B4-BE49-F238E27FC236}">
                  <a16:creationId xmlns:a16="http://schemas.microsoft.com/office/drawing/2014/main" id="{296949EC-20F9-A1F5-9441-F2FC55076631}"/>
                </a:ext>
              </a:extLst>
            </p:cNvPr>
            <p:cNvSpPr/>
            <p:nvPr/>
          </p:nvSpPr>
          <p:spPr>
            <a:xfrm>
              <a:off x="4011465" y="676580"/>
              <a:ext cx="4680000" cy="3782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000"/>
            </a:p>
          </p:txBody>
        </p:sp>
        <p:sp>
          <p:nvSpPr>
            <p:cNvPr id="113" name="Oval 112">
              <a:extLst>
                <a:ext uri="{FF2B5EF4-FFF2-40B4-BE49-F238E27FC236}">
                  <a16:creationId xmlns:a16="http://schemas.microsoft.com/office/drawing/2014/main" id="{007D032B-5C62-3C3F-8905-8C7CECEB5C50}"/>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5</a:t>
              </a:r>
            </a:p>
          </p:txBody>
        </p:sp>
        <p:sp>
          <p:nvSpPr>
            <p:cNvPr id="114" name="TextBox 113">
              <a:extLst>
                <a:ext uri="{FF2B5EF4-FFF2-40B4-BE49-F238E27FC236}">
                  <a16:creationId xmlns:a16="http://schemas.microsoft.com/office/drawing/2014/main" id="{2C76FC20-33CB-26D2-1174-89C9B4EC6BB5}"/>
                </a:ext>
              </a:extLst>
            </p:cNvPr>
            <p:cNvSpPr txBox="1"/>
            <p:nvPr/>
          </p:nvSpPr>
          <p:spPr>
            <a:xfrm>
              <a:off x="4410560" y="610767"/>
              <a:ext cx="3881811" cy="477054"/>
            </a:xfrm>
            <a:prstGeom prst="rect">
              <a:avLst/>
            </a:prstGeom>
            <a:noFill/>
          </p:spPr>
          <p:txBody>
            <a:bodyPr wrap="square" rtlCol="0">
              <a:spAutoFit/>
            </a:bodyPr>
            <a:lstStyle/>
            <a:p>
              <a:pPr algn="r"/>
              <a:r>
                <a:rPr lang="en-GB" sz="1600">
                  <a:solidFill>
                    <a:schemeClr val="bg1"/>
                  </a:solidFill>
                </a:rPr>
                <a:t>Something non-technical that you learnt</a:t>
              </a:r>
            </a:p>
            <a:p>
              <a:pPr algn="r"/>
              <a:r>
                <a:rPr lang="en-GB" sz="900">
                  <a:solidFill>
                    <a:schemeClr val="bg1"/>
                  </a:solidFill>
                </a:rPr>
                <a:t>Darren Wu</a:t>
              </a:r>
            </a:p>
          </p:txBody>
        </p:sp>
      </p:grpSp>
      <p:sp>
        <p:nvSpPr>
          <p:cNvPr id="3" name="Title 2">
            <a:extLst>
              <a:ext uri="{FF2B5EF4-FFF2-40B4-BE49-F238E27FC236}">
                <a16:creationId xmlns:a16="http://schemas.microsoft.com/office/drawing/2014/main" id="{B321253C-1D40-1BA6-2348-E06F05CF6D55}"/>
              </a:ext>
            </a:extLst>
          </p:cNvPr>
          <p:cNvSpPr>
            <a:spLocks noGrp="1"/>
          </p:cNvSpPr>
          <p:nvPr>
            <p:ph type="title"/>
          </p:nvPr>
        </p:nvSpPr>
        <p:spPr>
          <a:xfrm>
            <a:off x="103916" y="58882"/>
            <a:ext cx="4255677" cy="647084"/>
          </a:xfrm>
        </p:spPr>
        <p:txBody>
          <a:bodyPr/>
          <a:lstStyle/>
          <a:p>
            <a:r>
              <a:rPr lang="en-GB"/>
              <a:t>Table of contents</a:t>
            </a:r>
          </a:p>
        </p:txBody>
      </p:sp>
      <p:grpSp>
        <p:nvGrpSpPr>
          <p:cNvPr id="2" name="Group 1">
            <a:extLst>
              <a:ext uri="{FF2B5EF4-FFF2-40B4-BE49-F238E27FC236}">
                <a16:creationId xmlns:a16="http://schemas.microsoft.com/office/drawing/2014/main" id="{F3B806AB-6C0A-D667-AB80-F066CED7157B}"/>
              </a:ext>
            </a:extLst>
          </p:cNvPr>
          <p:cNvGrpSpPr/>
          <p:nvPr/>
        </p:nvGrpSpPr>
        <p:grpSpPr>
          <a:xfrm>
            <a:off x="4862993" y="2865308"/>
            <a:ext cx="5114126" cy="580104"/>
            <a:chOff x="3728098" y="575660"/>
            <a:chExt cx="5114126" cy="580104"/>
          </a:xfrm>
        </p:grpSpPr>
        <p:sp>
          <p:nvSpPr>
            <p:cNvPr id="4" name="Rectangle: Rounded Corners 3">
              <a:extLst>
                <a:ext uri="{FF2B5EF4-FFF2-40B4-BE49-F238E27FC236}">
                  <a16:creationId xmlns:a16="http://schemas.microsoft.com/office/drawing/2014/main" id="{FD64FF4A-6599-F549-C614-A0D8F6BDE25A}"/>
                </a:ext>
              </a:extLst>
            </p:cNvPr>
            <p:cNvSpPr/>
            <p:nvPr/>
          </p:nvSpPr>
          <p:spPr>
            <a:xfrm>
              <a:off x="4011463" y="676580"/>
              <a:ext cx="4830761" cy="3782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000"/>
            </a:p>
          </p:txBody>
        </p:sp>
        <p:sp>
          <p:nvSpPr>
            <p:cNvPr id="5" name="Oval 4">
              <a:extLst>
                <a:ext uri="{FF2B5EF4-FFF2-40B4-BE49-F238E27FC236}">
                  <a16:creationId xmlns:a16="http://schemas.microsoft.com/office/drawing/2014/main" id="{FC5E128F-C1F3-17C3-7347-5193162E5CD5}"/>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4</a:t>
              </a:r>
            </a:p>
          </p:txBody>
        </p:sp>
        <p:sp>
          <p:nvSpPr>
            <p:cNvPr id="7" name="TextBox 6">
              <a:extLst>
                <a:ext uri="{FF2B5EF4-FFF2-40B4-BE49-F238E27FC236}">
                  <a16:creationId xmlns:a16="http://schemas.microsoft.com/office/drawing/2014/main" id="{27F86D2C-7728-1359-55E2-12EB446B6E1D}"/>
                </a:ext>
              </a:extLst>
            </p:cNvPr>
            <p:cNvSpPr txBox="1"/>
            <p:nvPr/>
          </p:nvSpPr>
          <p:spPr>
            <a:xfrm>
              <a:off x="5115175" y="610767"/>
              <a:ext cx="2535234" cy="477054"/>
            </a:xfrm>
            <a:prstGeom prst="rect">
              <a:avLst/>
            </a:prstGeom>
            <a:noFill/>
          </p:spPr>
          <p:txBody>
            <a:bodyPr wrap="square" rtlCol="0">
              <a:spAutoFit/>
            </a:bodyPr>
            <a:lstStyle/>
            <a:p>
              <a:pPr algn="r"/>
              <a:r>
                <a:rPr lang="en-GB" sz="1600">
                  <a:solidFill>
                    <a:schemeClr val="bg1"/>
                  </a:solidFill>
                </a:rPr>
                <a:t>Software design decisions</a:t>
              </a:r>
            </a:p>
            <a:p>
              <a:pPr algn="r"/>
              <a:r>
                <a:rPr lang="en-GB" sz="900">
                  <a:solidFill>
                    <a:schemeClr val="bg1"/>
                  </a:solidFill>
                </a:rPr>
                <a:t>Jack Trafford</a:t>
              </a:r>
            </a:p>
          </p:txBody>
        </p:sp>
      </p:grpSp>
    </p:spTree>
    <p:extLst>
      <p:ext uri="{BB962C8B-B14F-4D97-AF65-F5344CB8AC3E}">
        <p14:creationId xmlns:p14="http://schemas.microsoft.com/office/powerpoint/2010/main" val="6642323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a:xfrm>
            <a:off x="677334" y="740234"/>
            <a:ext cx="9295168" cy="640702"/>
          </a:xfrm>
        </p:spPr>
        <p:txBody>
          <a:bodyPr>
            <a:normAutofit fontScale="90000"/>
          </a:bodyPr>
          <a:lstStyle/>
          <a:p>
            <a:r>
              <a:rPr lang="en-GB" sz="3200" dirty="0"/>
              <a:t>Deciding how to implement the personas generation</a:t>
            </a:r>
          </a:p>
        </p:txBody>
      </p:sp>
      <p:grpSp>
        <p:nvGrpSpPr>
          <p:cNvPr id="2" name="Group 1">
            <a:extLst>
              <a:ext uri="{FF2B5EF4-FFF2-40B4-BE49-F238E27FC236}">
                <a16:creationId xmlns:a16="http://schemas.microsoft.com/office/drawing/2014/main" id="{9944CCC0-3AAD-DC79-EF56-225500E19CD0}"/>
              </a:ext>
            </a:extLst>
          </p:cNvPr>
          <p:cNvGrpSpPr/>
          <p:nvPr/>
        </p:nvGrpSpPr>
        <p:grpSpPr>
          <a:xfrm>
            <a:off x="129702" y="84975"/>
            <a:ext cx="3883366" cy="580104"/>
            <a:chOff x="3728098" y="575660"/>
            <a:chExt cx="3883366" cy="580104"/>
          </a:xfrm>
        </p:grpSpPr>
        <p:sp>
          <p:nvSpPr>
            <p:cNvPr id="4" name="Rectangle: Rounded Corners 3">
              <a:extLst>
                <a:ext uri="{FF2B5EF4-FFF2-40B4-BE49-F238E27FC236}">
                  <a16:creationId xmlns:a16="http://schemas.microsoft.com/office/drawing/2014/main" id="{1580378E-D731-2864-6482-C9A364D89DB7}"/>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5" name="Oval 4">
              <a:extLst>
                <a:ext uri="{FF2B5EF4-FFF2-40B4-BE49-F238E27FC236}">
                  <a16:creationId xmlns:a16="http://schemas.microsoft.com/office/drawing/2014/main" id="{64E3E49A-A1B0-A8B0-BE37-98FD782716A1}"/>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4</a:t>
              </a:r>
            </a:p>
          </p:txBody>
        </p:sp>
        <p:sp>
          <p:nvSpPr>
            <p:cNvPr id="6" name="TextBox 5">
              <a:extLst>
                <a:ext uri="{FF2B5EF4-FFF2-40B4-BE49-F238E27FC236}">
                  <a16:creationId xmlns:a16="http://schemas.microsoft.com/office/drawing/2014/main" id="{8D7EE7F1-B471-ABBD-87BE-120D6495AD26}"/>
                </a:ext>
              </a:extLst>
            </p:cNvPr>
            <p:cNvSpPr txBox="1"/>
            <p:nvPr/>
          </p:nvSpPr>
          <p:spPr>
            <a:xfrm>
              <a:off x="4545455" y="627185"/>
              <a:ext cx="2532018" cy="477054"/>
            </a:xfrm>
            <a:prstGeom prst="rect">
              <a:avLst/>
            </a:prstGeom>
            <a:noFill/>
          </p:spPr>
          <p:txBody>
            <a:bodyPr wrap="square" rtlCol="0">
              <a:spAutoFit/>
            </a:bodyPr>
            <a:lstStyle/>
            <a:p>
              <a:pPr algn="r"/>
              <a:r>
                <a:rPr lang="en-GB" sz="1600">
                  <a:solidFill>
                    <a:schemeClr val="bg1"/>
                  </a:solidFill>
                </a:rPr>
                <a:t>Software design decisions</a:t>
              </a:r>
            </a:p>
            <a:p>
              <a:pPr algn="r"/>
              <a:r>
                <a:rPr lang="en-GB" sz="900">
                  <a:solidFill>
                    <a:schemeClr val="bg1"/>
                  </a:solidFill>
                </a:rPr>
                <a:t>Jack Trafford</a:t>
              </a:r>
            </a:p>
          </p:txBody>
        </p:sp>
      </p:grpSp>
      <p:sp>
        <p:nvSpPr>
          <p:cNvPr id="11" name="Content Placeholder 10">
            <a:extLst>
              <a:ext uri="{FF2B5EF4-FFF2-40B4-BE49-F238E27FC236}">
                <a16:creationId xmlns:a16="http://schemas.microsoft.com/office/drawing/2014/main" id="{B81ECB53-7ACA-DABC-CDC6-5CA9F002140E}"/>
              </a:ext>
            </a:extLst>
          </p:cNvPr>
          <p:cNvSpPr>
            <a:spLocks noGrp="1"/>
          </p:cNvSpPr>
          <p:nvPr>
            <p:ph idx="1"/>
          </p:nvPr>
        </p:nvSpPr>
        <p:spPr>
          <a:xfrm>
            <a:off x="677334" y="1734855"/>
            <a:ext cx="8596668" cy="4306507"/>
          </a:xfrm>
        </p:spPr>
        <p:txBody>
          <a:bodyPr vert="horz" lIns="91440" tIns="45720" rIns="91440" bIns="45720" rtlCol="0" anchor="t">
            <a:normAutofit/>
          </a:bodyPr>
          <a:lstStyle/>
          <a:p>
            <a:endParaRPr lang="en-GB"/>
          </a:p>
          <a:p>
            <a:endParaRPr lang="en-GB"/>
          </a:p>
        </p:txBody>
      </p:sp>
      <p:pic>
        <p:nvPicPr>
          <p:cNvPr id="8" name="Picture 8" descr="Graphical user interface&#10;&#10;Description automatically generated">
            <a:extLst>
              <a:ext uri="{FF2B5EF4-FFF2-40B4-BE49-F238E27FC236}">
                <a16:creationId xmlns:a16="http://schemas.microsoft.com/office/drawing/2014/main" id="{2F43B339-17C9-16F9-E081-2B1D49E41481}"/>
              </a:ext>
            </a:extLst>
          </p:cNvPr>
          <p:cNvPicPr>
            <a:picLocks noChangeAspect="1"/>
          </p:cNvPicPr>
          <p:nvPr/>
        </p:nvPicPr>
        <p:blipFill>
          <a:blip r:embed="rId4"/>
          <a:stretch>
            <a:fillRect/>
          </a:stretch>
        </p:blipFill>
        <p:spPr>
          <a:xfrm>
            <a:off x="1075266" y="1327150"/>
            <a:ext cx="7916333" cy="4948766"/>
          </a:xfrm>
          <a:prstGeom prst="rect">
            <a:avLst/>
          </a:prstGeom>
        </p:spPr>
      </p:pic>
    </p:spTree>
    <p:extLst>
      <p:ext uri="{BB962C8B-B14F-4D97-AF65-F5344CB8AC3E}">
        <p14:creationId xmlns:p14="http://schemas.microsoft.com/office/powerpoint/2010/main" val="5327466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 sz="3200">
                <a:latin typeface="Comfortaa Medium"/>
                <a:ea typeface="Comfortaa Medium"/>
                <a:cs typeface="Comfortaa Medium"/>
                <a:sym typeface="Comfortaa Medium"/>
              </a:rPr>
              <a:t>Time management</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a:lstStyle/>
          <a:p>
            <a:r>
              <a:rPr lang="en-GB"/>
              <a:t>Effective time management is essential for the success of any Scrum project.</a:t>
            </a:r>
          </a:p>
          <a:p>
            <a:r>
              <a:rPr lang="en-GB"/>
              <a:t>Scrum implements time-boxing meaning each sprint has a fixed duration (2 weeks)</a:t>
            </a:r>
          </a:p>
          <a:p>
            <a:r>
              <a:rPr lang="en-GB"/>
              <a:t>Effective time management involves many other aspects including planning, prioritization, and monitoring.</a:t>
            </a:r>
          </a:p>
        </p:txBody>
      </p:sp>
      <p:grpSp>
        <p:nvGrpSpPr>
          <p:cNvPr id="11" name="Group 10">
            <a:extLst>
              <a:ext uri="{FF2B5EF4-FFF2-40B4-BE49-F238E27FC236}">
                <a16:creationId xmlns:a16="http://schemas.microsoft.com/office/drawing/2014/main" id="{462CB8C0-7C3B-E53B-30D2-715121EDDC81}"/>
              </a:ext>
            </a:extLst>
          </p:cNvPr>
          <p:cNvGrpSpPr/>
          <p:nvPr/>
        </p:nvGrpSpPr>
        <p:grpSpPr>
          <a:xfrm>
            <a:off x="129702" y="84975"/>
            <a:ext cx="5469432" cy="580104"/>
            <a:chOff x="129702" y="84975"/>
            <a:chExt cx="5469432" cy="580104"/>
          </a:xfrm>
        </p:grpSpPr>
        <p:grpSp>
          <p:nvGrpSpPr>
            <p:cNvPr id="12" name="Group 11">
              <a:extLst>
                <a:ext uri="{FF2B5EF4-FFF2-40B4-BE49-F238E27FC236}">
                  <a16:creationId xmlns:a16="http://schemas.microsoft.com/office/drawing/2014/main" id="{39B1EFDF-A43F-89F6-E98A-FEBACCE466F6}"/>
                </a:ext>
              </a:extLst>
            </p:cNvPr>
            <p:cNvGrpSpPr/>
            <p:nvPr/>
          </p:nvGrpSpPr>
          <p:grpSpPr>
            <a:xfrm>
              <a:off x="129702" y="84975"/>
              <a:ext cx="5469432" cy="580104"/>
              <a:chOff x="3728098" y="575660"/>
              <a:chExt cx="5469432" cy="580104"/>
            </a:xfrm>
          </p:grpSpPr>
          <p:sp>
            <p:nvSpPr>
              <p:cNvPr id="14" name="Rectangle: Rounded Corners 13">
                <a:extLst>
                  <a:ext uri="{FF2B5EF4-FFF2-40B4-BE49-F238E27FC236}">
                    <a16:creationId xmlns:a16="http://schemas.microsoft.com/office/drawing/2014/main" id="{5904DC61-9B96-7A5F-A936-4D286E0E1411}"/>
                  </a:ext>
                </a:extLst>
              </p:cNvPr>
              <p:cNvSpPr/>
              <p:nvPr/>
            </p:nvSpPr>
            <p:spPr>
              <a:xfrm>
                <a:off x="4011463" y="676580"/>
                <a:ext cx="5186067"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5" name="Oval 14">
                <a:extLst>
                  <a:ext uri="{FF2B5EF4-FFF2-40B4-BE49-F238E27FC236}">
                    <a16:creationId xmlns:a16="http://schemas.microsoft.com/office/drawing/2014/main" id="{E06320A7-6CE9-3EDE-428E-895DE8A999AD}"/>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5</a:t>
                </a:r>
              </a:p>
            </p:txBody>
          </p:sp>
        </p:grpSp>
        <p:sp>
          <p:nvSpPr>
            <p:cNvPr id="13" name="TextBox 12">
              <a:extLst>
                <a:ext uri="{FF2B5EF4-FFF2-40B4-BE49-F238E27FC236}">
                  <a16:creationId xmlns:a16="http://schemas.microsoft.com/office/drawing/2014/main" id="{A16B0278-D672-61BE-ACEB-727FAF6A9A87}"/>
                </a:ext>
              </a:extLst>
            </p:cNvPr>
            <p:cNvSpPr txBox="1"/>
            <p:nvPr/>
          </p:nvSpPr>
          <p:spPr>
            <a:xfrm>
              <a:off x="1060251" y="136500"/>
              <a:ext cx="3891698" cy="477054"/>
            </a:xfrm>
            <a:prstGeom prst="rect">
              <a:avLst/>
            </a:prstGeom>
            <a:noFill/>
          </p:spPr>
          <p:txBody>
            <a:bodyPr wrap="square" rtlCol="0">
              <a:spAutoFit/>
            </a:bodyPr>
            <a:lstStyle/>
            <a:p>
              <a:pPr algn="r"/>
              <a:r>
                <a:rPr lang="en-GB" sz="1600">
                  <a:solidFill>
                    <a:schemeClr val="bg1"/>
                  </a:solidFill>
                </a:rPr>
                <a:t>Something non-technical that you learnt</a:t>
              </a:r>
            </a:p>
            <a:p>
              <a:pPr algn="r"/>
              <a:r>
                <a:rPr lang="en-GB" sz="900">
                  <a:solidFill>
                    <a:schemeClr val="bg1"/>
                  </a:solidFill>
                </a:rPr>
                <a:t>Darren Wu</a:t>
              </a:r>
            </a:p>
          </p:txBody>
        </p:sp>
      </p:grpSp>
    </p:spTree>
    <p:extLst>
      <p:ext uri="{BB962C8B-B14F-4D97-AF65-F5344CB8AC3E}">
        <p14:creationId xmlns:p14="http://schemas.microsoft.com/office/powerpoint/2010/main" val="18658638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ea typeface="Comfortaa Medium"/>
                <a:cs typeface="Comfortaa Medium"/>
                <a:sym typeface="Comfortaa Medium"/>
              </a:rPr>
              <a:t>Allocation in time management</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4741100" y="1611084"/>
            <a:ext cx="4532901" cy="4539194"/>
          </a:xfrm>
        </p:spPr>
        <p:txBody>
          <a:bodyPr/>
          <a:lstStyle/>
          <a:p>
            <a:r>
              <a:rPr lang="en-GB"/>
              <a:t>Allocating ‘weights’ to each task helped us with allocating members to tasks</a:t>
            </a:r>
          </a:p>
          <a:p>
            <a:r>
              <a:rPr lang="en-GB"/>
              <a:t>Weights show the importance of the task as well as the size of the task</a:t>
            </a:r>
          </a:p>
          <a:p>
            <a:r>
              <a:rPr lang="en-GB"/>
              <a:t>Using the weights, we allocated members accordingly to ensure that tasks were completed in the sprint</a:t>
            </a:r>
          </a:p>
          <a:p>
            <a:r>
              <a:rPr lang="en-GB"/>
              <a:t>Weights also ensure that the critical work is completed first</a:t>
            </a:r>
          </a:p>
        </p:txBody>
      </p:sp>
      <p:pic>
        <p:nvPicPr>
          <p:cNvPr id="2" name="Google Shape;67;p15">
            <a:extLst>
              <a:ext uri="{FF2B5EF4-FFF2-40B4-BE49-F238E27FC236}">
                <a16:creationId xmlns:a16="http://schemas.microsoft.com/office/drawing/2014/main" id="{ECCE32DE-9F9D-B95B-7A09-2CFA9C6BFCEE}"/>
              </a:ext>
            </a:extLst>
          </p:cNvPr>
          <p:cNvPicPr preferRelativeResize="0"/>
          <p:nvPr/>
        </p:nvPicPr>
        <p:blipFill>
          <a:blip r:embed="rId4">
            <a:alphaModFix/>
          </a:blip>
          <a:stretch>
            <a:fillRect/>
          </a:stretch>
        </p:blipFill>
        <p:spPr>
          <a:xfrm>
            <a:off x="709806" y="1700492"/>
            <a:ext cx="3866278" cy="3029937"/>
          </a:xfrm>
          <a:prstGeom prst="rect">
            <a:avLst/>
          </a:prstGeom>
          <a:ln>
            <a:no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8B55C55F-3191-0EBB-3D32-423C97FC4794}"/>
              </a:ext>
            </a:extLst>
          </p:cNvPr>
          <p:cNvGrpSpPr/>
          <p:nvPr/>
        </p:nvGrpSpPr>
        <p:grpSpPr>
          <a:xfrm>
            <a:off x="129702" y="84975"/>
            <a:ext cx="5469432" cy="580104"/>
            <a:chOff x="129702" y="84975"/>
            <a:chExt cx="5469432" cy="580104"/>
          </a:xfrm>
        </p:grpSpPr>
        <p:grpSp>
          <p:nvGrpSpPr>
            <p:cNvPr id="12" name="Group 11">
              <a:extLst>
                <a:ext uri="{FF2B5EF4-FFF2-40B4-BE49-F238E27FC236}">
                  <a16:creationId xmlns:a16="http://schemas.microsoft.com/office/drawing/2014/main" id="{06230FD7-22B6-9085-A3E1-469039F7404D}"/>
                </a:ext>
              </a:extLst>
            </p:cNvPr>
            <p:cNvGrpSpPr/>
            <p:nvPr/>
          </p:nvGrpSpPr>
          <p:grpSpPr>
            <a:xfrm>
              <a:off x="129702" y="84975"/>
              <a:ext cx="5469432" cy="580104"/>
              <a:chOff x="3728098" y="575660"/>
              <a:chExt cx="5469432" cy="580104"/>
            </a:xfrm>
          </p:grpSpPr>
          <p:sp>
            <p:nvSpPr>
              <p:cNvPr id="14" name="Rectangle: Rounded Corners 13">
                <a:extLst>
                  <a:ext uri="{FF2B5EF4-FFF2-40B4-BE49-F238E27FC236}">
                    <a16:creationId xmlns:a16="http://schemas.microsoft.com/office/drawing/2014/main" id="{DA61A23C-F8B5-A304-68FB-140A518BE9B4}"/>
                  </a:ext>
                </a:extLst>
              </p:cNvPr>
              <p:cNvSpPr/>
              <p:nvPr/>
            </p:nvSpPr>
            <p:spPr>
              <a:xfrm>
                <a:off x="4011463" y="676580"/>
                <a:ext cx="5186067"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5" name="Oval 14">
                <a:extLst>
                  <a:ext uri="{FF2B5EF4-FFF2-40B4-BE49-F238E27FC236}">
                    <a16:creationId xmlns:a16="http://schemas.microsoft.com/office/drawing/2014/main" id="{FCF0B52F-7F39-2072-C194-EE333F99C6AD}"/>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5</a:t>
                </a:r>
              </a:p>
            </p:txBody>
          </p:sp>
        </p:grpSp>
        <p:sp>
          <p:nvSpPr>
            <p:cNvPr id="13" name="TextBox 12">
              <a:extLst>
                <a:ext uri="{FF2B5EF4-FFF2-40B4-BE49-F238E27FC236}">
                  <a16:creationId xmlns:a16="http://schemas.microsoft.com/office/drawing/2014/main" id="{66085122-A747-925A-D11C-5C43DBE93FEF}"/>
                </a:ext>
              </a:extLst>
            </p:cNvPr>
            <p:cNvSpPr txBox="1"/>
            <p:nvPr/>
          </p:nvSpPr>
          <p:spPr>
            <a:xfrm>
              <a:off x="1060251" y="136500"/>
              <a:ext cx="3891698" cy="477054"/>
            </a:xfrm>
            <a:prstGeom prst="rect">
              <a:avLst/>
            </a:prstGeom>
            <a:noFill/>
          </p:spPr>
          <p:txBody>
            <a:bodyPr wrap="square" rtlCol="0">
              <a:spAutoFit/>
            </a:bodyPr>
            <a:lstStyle/>
            <a:p>
              <a:pPr algn="r"/>
              <a:r>
                <a:rPr lang="en-GB" sz="1600">
                  <a:solidFill>
                    <a:schemeClr val="bg1"/>
                  </a:solidFill>
                </a:rPr>
                <a:t>Something non-technical that you learnt</a:t>
              </a:r>
            </a:p>
            <a:p>
              <a:pPr algn="r"/>
              <a:r>
                <a:rPr lang="en-GB" sz="900">
                  <a:solidFill>
                    <a:schemeClr val="bg1"/>
                  </a:solidFill>
                </a:rPr>
                <a:t>Darren Wu</a:t>
              </a:r>
            </a:p>
          </p:txBody>
        </p:sp>
      </p:grpSp>
    </p:spTree>
    <p:extLst>
      <p:ext uri="{BB962C8B-B14F-4D97-AF65-F5344CB8AC3E}">
        <p14:creationId xmlns:p14="http://schemas.microsoft.com/office/powerpoint/2010/main" val="3347884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 sz="3200">
                <a:latin typeface="Comfortaa Medium"/>
                <a:ea typeface="Comfortaa Medium"/>
                <a:cs typeface="Comfortaa Medium"/>
                <a:sym typeface="Comfortaa Medium"/>
              </a:rPr>
              <a:t>Group decisions</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a:lstStyle/>
          <a:p>
            <a:r>
              <a:rPr lang="en-GB"/>
              <a:t>Understanding everyone’s schedule was important</a:t>
            </a:r>
          </a:p>
          <a:p>
            <a:r>
              <a:rPr lang="en-GB"/>
              <a:t>We made the decision to schedule our meetings every Tuesday at 5pm to avoid schedule conflicts.</a:t>
            </a:r>
          </a:p>
          <a:p>
            <a:r>
              <a:rPr lang="en-GB"/>
              <a:t>The work was allocated the work in these sessions and was also started</a:t>
            </a:r>
          </a:p>
          <a:p>
            <a:r>
              <a:rPr lang="en-GB"/>
              <a:t>It also allowed enough time for work to be completed</a:t>
            </a:r>
          </a:p>
        </p:txBody>
      </p:sp>
      <p:grpSp>
        <p:nvGrpSpPr>
          <p:cNvPr id="10" name="Group 9">
            <a:extLst>
              <a:ext uri="{FF2B5EF4-FFF2-40B4-BE49-F238E27FC236}">
                <a16:creationId xmlns:a16="http://schemas.microsoft.com/office/drawing/2014/main" id="{F5B72EC3-4841-D6C7-2EDC-0819E41E14A6}"/>
              </a:ext>
            </a:extLst>
          </p:cNvPr>
          <p:cNvGrpSpPr/>
          <p:nvPr/>
        </p:nvGrpSpPr>
        <p:grpSpPr>
          <a:xfrm>
            <a:off x="129702" y="84975"/>
            <a:ext cx="5469432" cy="580104"/>
            <a:chOff x="129702" y="84975"/>
            <a:chExt cx="5469432" cy="580104"/>
          </a:xfrm>
        </p:grpSpPr>
        <p:grpSp>
          <p:nvGrpSpPr>
            <p:cNvPr id="11" name="Group 10">
              <a:extLst>
                <a:ext uri="{FF2B5EF4-FFF2-40B4-BE49-F238E27FC236}">
                  <a16:creationId xmlns:a16="http://schemas.microsoft.com/office/drawing/2014/main" id="{0DECD189-91D5-FD4C-26B6-112558C746E6}"/>
                </a:ext>
              </a:extLst>
            </p:cNvPr>
            <p:cNvGrpSpPr/>
            <p:nvPr/>
          </p:nvGrpSpPr>
          <p:grpSpPr>
            <a:xfrm>
              <a:off x="129702" y="84975"/>
              <a:ext cx="5469432" cy="580104"/>
              <a:chOff x="3728098" y="575660"/>
              <a:chExt cx="5469432" cy="580104"/>
            </a:xfrm>
          </p:grpSpPr>
          <p:sp>
            <p:nvSpPr>
              <p:cNvPr id="13" name="Rectangle: Rounded Corners 12">
                <a:extLst>
                  <a:ext uri="{FF2B5EF4-FFF2-40B4-BE49-F238E27FC236}">
                    <a16:creationId xmlns:a16="http://schemas.microsoft.com/office/drawing/2014/main" id="{8F9F2FE5-6BA3-9A1B-B27C-8B22E3032A80}"/>
                  </a:ext>
                </a:extLst>
              </p:cNvPr>
              <p:cNvSpPr/>
              <p:nvPr/>
            </p:nvSpPr>
            <p:spPr>
              <a:xfrm>
                <a:off x="4011463" y="676580"/>
                <a:ext cx="5186067"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4" name="Oval 13">
                <a:extLst>
                  <a:ext uri="{FF2B5EF4-FFF2-40B4-BE49-F238E27FC236}">
                    <a16:creationId xmlns:a16="http://schemas.microsoft.com/office/drawing/2014/main" id="{0666EDC8-95D6-9739-13B4-47AFF91FB744}"/>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5</a:t>
                </a:r>
              </a:p>
            </p:txBody>
          </p:sp>
        </p:grpSp>
        <p:sp>
          <p:nvSpPr>
            <p:cNvPr id="12" name="TextBox 11">
              <a:extLst>
                <a:ext uri="{FF2B5EF4-FFF2-40B4-BE49-F238E27FC236}">
                  <a16:creationId xmlns:a16="http://schemas.microsoft.com/office/drawing/2014/main" id="{4635DAC6-08E3-FDD2-D561-422137B6948B}"/>
                </a:ext>
              </a:extLst>
            </p:cNvPr>
            <p:cNvSpPr txBox="1"/>
            <p:nvPr/>
          </p:nvSpPr>
          <p:spPr>
            <a:xfrm>
              <a:off x="1060251" y="136500"/>
              <a:ext cx="3891698" cy="477054"/>
            </a:xfrm>
            <a:prstGeom prst="rect">
              <a:avLst/>
            </a:prstGeom>
            <a:noFill/>
          </p:spPr>
          <p:txBody>
            <a:bodyPr wrap="square" rtlCol="0">
              <a:spAutoFit/>
            </a:bodyPr>
            <a:lstStyle/>
            <a:p>
              <a:pPr algn="r"/>
              <a:r>
                <a:rPr lang="en-GB" sz="1600">
                  <a:solidFill>
                    <a:schemeClr val="bg1"/>
                  </a:solidFill>
                </a:rPr>
                <a:t>Something non-technical that you learnt</a:t>
              </a:r>
            </a:p>
            <a:p>
              <a:pPr algn="r"/>
              <a:r>
                <a:rPr lang="en-GB" sz="900">
                  <a:solidFill>
                    <a:schemeClr val="bg1"/>
                  </a:solidFill>
                </a:rPr>
                <a:t>Darren Wu</a:t>
              </a:r>
            </a:p>
          </p:txBody>
        </p:sp>
      </p:grpSp>
    </p:spTree>
    <p:extLst>
      <p:ext uri="{BB962C8B-B14F-4D97-AF65-F5344CB8AC3E}">
        <p14:creationId xmlns:p14="http://schemas.microsoft.com/office/powerpoint/2010/main" val="20115045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ea typeface="Comfortaa Medium"/>
                <a:cs typeface="Comfortaa Medium"/>
                <a:sym typeface="Comfortaa Medium"/>
              </a:rPr>
              <a:t>Monitoring in time management</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vert="horz" lIns="91440" tIns="45720" rIns="91440" bIns="45720" rtlCol="0" anchor="t">
            <a:normAutofit/>
          </a:bodyPr>
          <a:lstStyle/>
          <a:p>
            <a:r>
              <a:rPr lang="en-GB"/>
              <a:t>Establishing a team environment was important in optimising our time management</a:t>
            </a:r>
          </a:p>
          <a:p>
            <a:r>
              <a:rPr lang="en-GB"/>
              <a:t>Regularly updating the other team members was important for our project</a:t>
            </a:r>
          </a:p>
          <a:p>
            <a:r>
              <a:rPr lang="en-GB"/>
              <a:t>This allowed us to adapt to the current situation and re-allocate if necessary</a:t>
            </a:r>
          </a:p>
        </p:txBody>
      </p:sp>
      <p:grpSp>
        <p:nvGrpSpPr>
          <p:cNvPr id="10" name="Group 9">
            <a:extLst>
              <a:ext uri="{FF2B5EF4-FFF2-40B4-BE49-F238E27FC236}">
                <a16:creationId xmlns:a16="http://schemas.microsoft.com/office/drawing/2014/main" id="{7BB5659E-7A9C-82D2-84CD-69596045FF9A}"/>
              </a:ext>
            </a:extLst>
          </p:cNvPr>
          <p:cNvGrpSpPr/>
          <p:nvPr/>
        </p:nvGrpSpPr>
        <p:grpSpPr>
          <a:xfrm>
            <a:off x="129702" y="84975"/>
            <a:ext cx="5469432" cy="580104"/>
            <a:chOff x="129702" y="84975"/>
            <a:chExt cx="5469432" cy="580104"/>
          </a:xfrm>
        </p:grpSpPr>
        <p:grpSp>
          <p:nvGrpSpPr>
            <p:cNvPr id="11" name="Group 10">
              <a:extLst>
                <a:ext uri="{FF2B5EF4-FFF2-40B4-BE49-F238E27FC236}">
                  <a16:creationId xmlns:a16="http://schemas.microsoft.com/office/drawing/2014/main" id="{2C92D362-F686-E1A9-8B29-AF79CD3CAF8A}"/>
                </a:ext>
              </a:extLst>
            </p:cNvPr>
            <p:cNvGrpSpPr/>
            <p:nvPr/>
          </p:nvGrpSpPr>
          <p:grpSpPr>
            <a:xfrm>
              <a:off x="129702" y="84975"/>
              <a:ext cx="5469432" cy="580104"/>
              <a:chOff x="3728098" y="575660"/>
              <a:chExt cx="5469432" cy="580104"/>
            </a:xfrm>
          </p:grpSpPr>
          <p:sp>
            <p:nvSpPr>
              <p:cNvPr id="13" name="Rectangle: Rounded Corners 12">
                <a:extLst>
                  <a:ext uri="{FF2B5EF4-FFF2-40B4-BE49-F238E27FC236}">
                    <a16:creationId xmlns:a16="http://schemas.microsoft.com/office/drawing/2014/main" id="{DD2FAABC-0635-DA75-54B9-3866623B0B15}"/>
                  </a:ext>
                </a:extLst>
              </p:cNvPr>
              <p:cNvSpPr/>
              <p:nvPr/>
            </p:nvSpPr>
            <p:spPr>
              <a:xfrm>
                <a:off x="4011463" y="676580"/>
                <a:ext cx="5186067"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4" name="Oval 13">
                <a:extLst>
                  <a:ext uri="{FF2B5EF4-FFF2-40B4-BE49-F238E27FC236}">
                    <a16:creationId xmlns:a16="http://schemas.microsoft.com/office/drawing/2014/main" id="{CDB9AF05-D73B-8A1D-AB68-BBC0DBABC885}"/>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5</a:t>
                </a:r>
              </a:p>
            </p:txBody>
          </p:sp>
        </p:grpSp>
        <p:sp>
          <p:nvSpPr>
            <p:cNvPr id="12" name="TextBox 11">
              <a:extLst>
                <a:ext uri="{FF2B5EF4-FFF2-40B4-BE49-F238E27FC236}">
                  <a16:creationId xmlns:a16="http://schemas.microsoft.com/office/drawing/2014/main" id="{D7B0B3D8-20D5-ACF2-A969-C3FD8DD578B0}"/>
                </a:ext>
              </a:extLst>
            </p:cNvPr>
            <p:cNvSpPr txBox="1"/>
            <p:nvPr/>
          </p:nvSpPr>
          <p:spPr>
            <a:xfrm>
              <a:off x="1060251" y="136500"/>
              <a:ext cx="3891698" cy="477054"/>
            </a:xfrm>
            <a:prstGeom prst="rect">
              <a:avLst/>
            </a:prstGeom>
            <a:noFill/>
          </p:spPr>
          <p:txBody>
            <a:bodyPr wrap="square" rtlCol="0">
              <a:spAutoFit/>
            </a:bodyPr>
            <a:lstStyle/>
            <a:p>
              <a:pPr algn="r"/>
              <a:r>
                <a:rPr lang="en-GB" sz="1600">
                  <a:solidFill>
                    <a:schemeClr val="bg1"/>
                  </a:solidFill>
                </a:rPr>
                <a:t>Something non-technical that you learnt</a:t>
              </a:r>
            </a:p>
            <a:p>
              <a:pPr algn="r"/>
              <a:r>
                <a:rPr lang="en-GB" sz="900">
                  <a:solidFill>
                    <a:schemeClr val="bg1"/>
                  </a:solidFill>
                </a:rPr>
                <a:t>Darren Wu</a:t>
              </a:r>
            </a:p>
          </p:txBody>
        </p:sp>
      </p:grpSp>
    </p:spTree>
    <p:extLst>
      <p:ext uri="{BB962C8B-B14F-4D97-AF65-F5344CB8AC3E}">
        <p14:creationId xmlns:p14="http://schemas.microsoft.com/office/powerpoint/2010/main" val="9688012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ea typeface="Comfortaa Medium"/>
                <a:cs typeface="Comfortaa Medium"/>
                <a:sym typeface="Comfortaa Medium"/>
              </a:rPr>
              <a:t>Conclusion</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vert="horz" lIns="91440" tIns="45720" rIns="91440" bIns="45720" rtlCol="0" anchor="t">
            <a:normAutofit/>
          </a:bodyPr>
          <a:lstStyle/>
          <a:p>
            <a:r>
              <a:rPr lang="en-GB"/>
              <a:t>Overall, effective time management was very beneficial to learn. The benefits of this were very noticeable which included:</a:t>
            </a:r>
          </a:p>
          <a:p>
            <a:pPr lvl="1"/>
            <a:r>
              <a:rPr lang="en-GB"/>
              <a:t>Increased productivity</a:t>
            </a:r>
          </a:p>
          <a:p>
            <a:pPr lvl="1"/>
            <a:r>
              <a:rPr lang="en-GB"/>
              <a:t>Better decision making</a:t>
            </a:r>
          </a:p>
          <a:p>
            <a:pPr lvl="1"/>
            <a:r>
              <a:rPr lang="en-GB"/>
              <a:t>Improved quality of work</a:t>
            </a:r>
          </a:p>
          <a:p>
            <a:pPr lvl="1"/>
            <a:r>
              <a:rPr lang="en-GB"/>
              <a:t>Reduced stress</a:t>
            </a:r>
          </a:p>
        </p:txBody>
      </p:sp>
      <p:grpSp>
        <p:nvGrpSpPr>
          <p:cNvPr id="10" name="Group 9">
            <a:extLst>
              <a:ext uri="{FF2B5EF4-FFF2-40B4-BE49-F238E27FC236}">
                <a16:creationId xmlns:a16="http://schemas.microsoft.com/office/drawing/2014/main" id="{9697414C-CBEE-E7D7-B517-5A6C7CA691DD}"/>
              </a:ext>
            </a:extLst>
          </p:cNvPr>
          <p:cNvGrpSpPr/>
          <p:nvPr/>
        </p:nvGrpSpPr>
        <p:grpSpPr>
          <a:xfrm>
            <a:off x="129702" y="84975"/>
            <a:ext cx="5469432" cy="580104"/>
            <a:chOff x="129702" y="84975"/>
            <a:chExt cx="5469432" cy="580104"/>
          </a:xfrm>
        </p:grpSpPr>
        <p:grpSp>
          <p:nvGrpSpPr>
            <p:cNvPr id="11" name="Group 10">
              <a:extLst>
                <a:ext uri="{FF2B5EF4-FFF2-40B4-BE49-F238E27FC236}">
                  <a16:creationId xmlns:a16="http://schemas.microsoft.com/office/drawing/2014/main" id="{051A3B5C-7CC3-F8C8-83BC-8E4C156D1D87}"/>
                </a:ext>
              </a:extLst>
            </p:cNvPr>
            <p:cNvGrpSpPr/>
            <p:nvPr/>
          </p:nvGrpSpPr>
          <p:grpSpPr>
            <a:xfrm>
              <a:off x="129702" y="84975"/>
              <a:ext cx="5469432" cy="580104"/>
              <a:chOff x="3728098" y="575660"/>
              <a:chExt cx="5469432" cy="580104"/>
            </a:xfrm>
          </p:grpSpPr>
          <p:sp>
            <p:nvSpPr>
              <p:cNvPr id="13" name="Rectangle: Rounded Corners 12">
                <a:extLst>
                  <a:ext uri="{FF2B5EF4-FFF2-40B4-BE49-F238E27FC236}">
                    <a16:creationId xmlns:a16="http://schemas.microsoft.com/office/drawing/2014/main" id="{37CB0809-B491-222E-2909-E006F4E8DA6F}"/>
                  </a:ext>
                </a:extLst>
              </p:cNvPr>
              <p:cNvSpPr/>
              <p:nvPr/>
            </p:nvSpPr>
            <p:spPr>
              <a:xfrm>
                <a:off x="4011463" y="676580"/>
                <a:ext cx="5186067"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4" name="Oval 13">
                <a:extLst>
                  <a:ext uri="{FF2B5EF4-FFF2-40B4-BE49-F238E27FC236}">
                    <a16:creationId xmlns:a16="http://schemas.microsoft.com/office/drawing/2014/main" id="{A5CF3ABC-023C-D4DA-CD61-621101633D5E}"/>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5</a:t>
                </a:r>
              </a:p>
            </p:txBody>
          </p:sp>
        </p:grpSp>
        <p:sp>
          <p:nvSpPr>
            <p:cNvPr id="12" name="TextBox 11">
              <a:extLst>
                <a:ext uri="{FF2B5EF4-FFF2-40B4-BE49-F238E27FC236}">
                  <a16:creationId xmlns:a16="http://schemas.microsoft.com/office/drawing/2014/main" id="{80D81539-610A-2A76-9968-CA1B0991F17E}"/>
                </a:ext>
              </a:extLst>
            </p:cNvPr>
            <p:cNvSpPr txBox="1"/>
            <p:nvPr/>
          </p:nvSpPr>
          <p:spPr>
            <a:xfrm>
              <a:off x="1060251" y="136500"/>
              <a:ext cx="3891698" cy="477054"/>
            </a:xfrm>
            <a:prstGeom prst="rect">
              <a:avLst/>
            </a:prstGeom>
            <a:noFill/>
          </p:spPr>
          <p:txBody>
            <a:bodyPr wrap="square" rtlCol="0">
              <a:spAutoFit/>
            </a:bodyPr>
            <a:lstStyle/>
            <a:p>
              <a:pPr algn="r"/>
              <a:r>
                <a:rPr lang="en-GB" sz="1600">
                  <a:solidFill>
                    <a:schemeClr val="bg1"/>
                  </a:solidFill>
                </a:rPr>
                <a:t>Something non-technical that you learnt</a:t>
              </a:r>
            </a:p>
            <a:p>
              <a:pPr algn="r"/>
              <a:r>
                <a:rPr lang="en-GB" sz="900">
                  <a:solidFill>
                    <a:schemeClr val="bg1"/>
                  </a:solidFill>
                </a:rPr>
                <a:t>Darren Wu</a:t>
              </a:r>
            </a:p>
          </p:txBody>
        </p:sp>
      </p:grpSp>
    </p:spTree>
    <p:extLst>
      <p:ext uri="{BB962C8B-B14F-4D97-AF65-F5344CB8AC3E}">
        <p14:creationId xmlns:p14="http://schemas.microsoft.com/office/powerpoint/2010/main" val="940627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fontScale="90000"/>
          </a:bodyPr>
          <a:lstStyle/>
          <a:p>
            <a:r>
              <a:rPr lang="en-GB" sz="3200">
                <a:latin typeface="Comfortaa Medium"/>
                <a:ea typeface="Comfortaa Medium"/>
                <a:cs typeface="Comfortaa Medium"/>
                <a:sym typeface="Comfortaa Medium"/>
              </a:rPr>
              <a:t>How our group communicated and whether it worked well or not</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771904"/>
            <a:ext cx="8596668" cy="4378374"/>
          </a:xfrm>
        </p:spPr>
        <p:txBody>
          <a:bodyPr/>
          <a:lstStyle/>
          <a:p>
            <a:r>
              <a:rPr lang="en-GB"/>
              <a:t>Large group of 8 people</a:t>
            </a:r>
          </a:p>
          <a:p>
            <a:endParaRPr lang="en-GB"/>
          </a:p>
          <a:p>
            <a:r>
              <a:rPr lang="en-GB"/>
              <a:t>Online communication</a:t>
            </a:r>
          </a:p>
          <a:p>
            <a:pPr lvl="1"/>
            <a:r>
              <a:rPr lang="en-GB"/>
              <a:t>WhatsApp</a:t>
            </a:r>
          </a:p>
          <a:p>
            <a:pPr lvl="1"/>
            <a:r>
              <a:rPr lang="en-GB"/>
              <a:t>Teams</a:t>
            </a:r>
          </a:p>
          <a:p>
            <a:pPr lvl="1"/>
            <a:r>
              <a:rPr lang="en-GB"/>
              <a:t>Email</a:t>
            </a:r>
          </a:p>
          <a:p>
            <a:endParaRPr lang="en-GB"/>
          </a:p>
          <a:p>
            <a:r>
              <a:rPr lang="en-GB"/>
              <a:t>In person communication</a:t>
            </a:r>
          </a:p>
          <a:p>
            <a:pPr lvl="1"/>
            <a:r>
              <a:rPr lang="en-GB"/>
              <a:t>Campus library</a:t>
            </a:r>
          </a:p>
          <a:p>
            <a:pPr lvl="1"/>
            <a:r>
              <a:rPr lang="en-GB"/>
              <a:t>Meeting rooms</a:t>
            </a:r>
          </a:p>
        </p:txBody>
      </p:sp>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3883366" cy="580104"/>
            <a:chOff x="3728098" y="575660"/>
            <a:chExt cx="3883366"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6</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688478" y="610767"/>
              <a:ext cx="2245972" cy="477054"/>
            </a:xfrm>
            <a:prstGeom prst="rect">
              <a:avLst/>
            </a:prstGeom>
            <a:noFill/>
          </p:spPr>
          <p:txBody>
            <a:bodyPr wrap="square" rtlCol="0">
              <a:spAutoFit/>
            </a:bodyPr>
            <a:lstStyle/>
            <a:p>
              <a:pPr algn="r"/>
              <a:r>
                <a:rPr lang="en-GB" sz="1600">
                  <a:solidFill>
                    <a:schemeClr val="bg1"/>
                  </a:solidFill>
                </a:rPr>
                <a:t>Group Communication</a:t>
              </a:r>
            </a:p>
            <a:p>
              <a:pPr algn="r"/>
              <a:r>
                <a:rPr lang="en-GB" sz="900">
                  <a:solidFill>
                    <a:schemeClr val="bg1"/>
                  </a:solidFill>
                </a:rPr>
                <a:t>Suraj Cheema</a:t>
              </a:r>
            </a:p>
          </p:txBody>
        </p:sp>
      </p:grpSp>
      <p:pic>
        <p:nvPicPr>
          <p:cNvPr id="2" name="Picture 2">
            <a:extLst>
              <a:ext uri="{FF2B5EF4-FFF2-40B4-BE49-F238E27FC236}">
                <a16:creationId xmlns:a16="http://schemas.microsoft.com/office/drawing/2014/main" id="{DB0214B2-521A-24D3-0C69-5EAA742EA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199" y="1900428"/>
            <a:ext cx="5143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297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ea typeface="Comfortaa Medium"/>
                <a:cs typeface="Comfortaa Medium"/>
                <a:sym typeface="Comfortaa Medium"/>
              </a:rPr>
              <a:t>Advantages of online communication</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771904"/>
            <a:ext cx="8596668" cy="4378374"/>
          </a:xfrm>
        </p:spPr>
        <p:txBody>
          <a:bodyPr/>
          <a:lstStyle/>
          <a:p>
            <a:r>
              <a:rPr lang="en-GB"/>
              <a:t>More efficient &amp; flexible</a:t>
            </a:r>
          </a:p>
          <a:p>
            <a:pPr lvl="1"/>
            <a:r>
              <a:rPr lang="en-GB"/>
              <a:t>Could collaborate from anywhere</a:t>
            </a:r>
          </a:p>
          <a:p>
            <a:pPr lvl="1"/>
            <a:r>
              <a:rPr lang="en-GB"/>
              <a:t>Faster development</a:t>
            </a:r>
          </a:p>
          <a:p>
            <a:endParaRPr lang="en-GB"/>
          </a:p>
          <a:p>
            <a:r>
              <a:rPr lang="en-GB"/>
              <a:t>Easy tools</a:t>
            </a:r>
          </a:p>
          <a:p>
            <a:pPr lvl="1"/>
            <a:r>
              <a:rPr lang="en-GB"/>
              <a:t>Screensharing on teams</a:t>
            </a:r>
          </a:p>
          <a:p>
            <a:pPr lvl="1"/>
            <a:r>
              <a:rPr lang="en-GB"/>
              <a:t>Source control on GitLab</a:t>
            </a:r>
          </a:p>
          <a:p>
            <a:endParaRPr lang="en-GB"/>
          </a:p>
          <a:p>
            <a:r>
              <a:rPr lang="en-GB"/>
              <a:t>Easy to manage as SCRUM Master</a:t>
            </a:r>
          </a:p>
          <a:p>
            <a:endParaRPr lang="en-GB"/>
          </a:p>
        </p:txBody>
      </p:sp>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3883366" cy="580104"/>
            <a:chOff x="3728098" y="575660"/>
            <a:chExt cx="3883366"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6</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688478" y="610767"/>
              <a:ext cx="2245972" cy="477054"/>
            </a:xfrm>
            <a:prstGeom prst="rect">
              <a:avLst/>
            </a:prstGeom>
            <a:noFill/>
          </p:spPr>
          <p:txBody>
            <a:bodyPr wrap="square" rtlCol="0">
              <a:spAutoFit/>
            </a:bodyPr>
            <a:lstStyle/>
            <a:p>
              <a:pPr algn="r"/>
              <a:r>
                <a:rPr lang="en-GB" sz="1600">
                  <a:solidFill>
                    <a:schemeClr val="bg1"/>
                  </a:solidFill>
                </a:rPr>
                <a:t>Group Communication</a:t>
              </a:r>
            </a:p>
            <a:p>
              <a:pPr algn="r"/>
              <a:r>
                <a:rPr lang="en-GB" sz="900">
                  <a:solidFill>
                    <a:schemeClr val="bg1"/>
                  </a:solidFill>
                </a:rPr>
                <a:t>Suraj Cheema</a:t>
              </a:r>
            </a:p>
          </p:txBody>
        </p:sp>
      </p:grpSp>
      <p:pic>
        <p:nvPicPr>
          <p:cNvPr id="4" name="Picture 3" descr="A picture containing text, posing, screenshot&#10;&#10;Description automatically generated">
            <a:extLst>
              <a:ext uri="{FF2B5EF4-FFF2-40B4-BE49-F238E27FC236}">
                <a16:creationId xmlns:a16="http://schemas.microsoft.com/office/drawing/2014/main" id="{0AB69465-EA97-26B9-6B46-D11E1189A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5668" y="2141315"/>
            <a:ext cx="5715000" cy="3000375"/>
          </a:xfrm>
          <a:prstGeom prst="rect">
            <a:avLst/>
          </a:prstGeom>
        </p:spPr>
      </p:pic>
    </p:spTree>
    <p:extLst>
      <p:ext uri="{BB962C8B-B14F-4D97-AF65-F5344CB8AC3E}">
        <p14:creationId xmlns:p14="http://schemas.microsoft.com/office/powerpoint/2010/main" val="4038374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3883366" cy="580104"/>
            <a:chOff x="3728098" y="575660"/>
            <a:chExt cx="3883366"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6</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688478" y="610767"/>
              <a:ext cx="2245972" cy="477054"/>
            </a:xfrm>
            <a:prstGeom prst="rect">
              <a:avLst/>
            </a:prstGeom>
            <a:noFill/>
          </p:spPr>
          <p:txBody>
            <a:bodyPr wrap="square" rtlCol="0">
              <a:spAutoFit/>
            </a:bodyPr>
            <a:lstStyle/>
            <a:p>
              <a:pPr algn="r"/>
              <a:r>
                <a:rPr lang="en-GB" sz="1600">
                  <a:solidFill>
                    <a:schemeClr val="bg1"/>
                  </a:solidFill>
                </a:rPr>
                <a:t>Group Communication</a:t>
              </a:r>
            </a:p>
            <a:p>
              <a:pPr algn="r"/>
              <a:r>
                <a:rPr lang="en-GB" sz="900">
                  <a:solidFill>
                    <a:schemeClr val="bg1"/>
                  </a:solidFill>
                </a:rPr>
                <a:t>Suraj Cheema</a:t>
              </a:r>
            </a:p>
          </p:txBody>
        </p:sp>
      </p:grpSp>
      <p:pic>
        <p:nvPicPr>
          <p:cNvPr id="2" name="Content Placeholder 1">
            <a:extLst>
              <a:ext uri="{FF2B5EF4-FFF2-40B4-BE49-F238E27FC236}">
                <a16:creationId xmlns:a16="http://schemas.microsoft.com/office/drawing/2014/main" id="{37692FC1-99AB-CFAA-BD82-5C89E1655B49}"/>
              </a:ext>
            </a:extLst>
          </p:cNvPr>
          <p:cNvPicPr>
            <a:picLocks noGrp="1" noChangeAspect="1"/>
          </p:cNvPicPr>
          <p:nvPr>
            <p:ph idx="1"/>
          </p:nvPr>
        </p:nvPicPr>
        <p:blipFill>
          <a:blip r:embed="rId4"/>
          <a:stretch>
            <a:fillRect/>
          </a:stretch>
        </p:blipFill>
        <p:spPr>
          <a:xfrm>
            <a:off x="1004821" y="662949"/>
            <a:ext cx="8313931" cy="5429946"/>
          </a:xfrm>
          <a:prstGeom prst="rect">
            <a:avLst/>
          </a:prstGeom>
        </p:spPr>
      </p:pic>
    </p:spTree>
    <p:extLst>
      <p:ext uri="{BB962C8B-B14F-4D97-AF65-F5344CB8AC3E}">
        <p14:creationId xmlns:p14="http://schemas.microsoft.com/office/powerpoint/2010/main" val="34002634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3883366" cy="580104"/>
            <a:chOff x="3728098" y="575660"/>
            <a:chExt cx="3883366"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6</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688478" y="610767"/>
              <a:ext cx="2245972" cy="477054"/>
            </a:xfrm>
            <a:prstGeom prst="rect">
              <a:avLst/>
            </a:prstGeom>
            <a:noFill/>
          </p:spPr>
          <p:txBody>
            <a:bodyPr wrap="square" rtlCol="0">
              <a:spAutoFit/>
            </a:bodyPr>
            <a:lstStyle/>
            <a:p>
              <a:pPr algn="r"/>
              <a:r>
                <a:rPr lang="en-GB" sz="1600">
                  <a:solidFill>
                    <a:schemeClr val="bg1"/>
                  </a:solidFill>
                </a:rPr>
                <a:t>Group Communication</a:t>
              </a:r>
            </a:p>
            <a:p>
              <a:pPr algn="r"/>
              <a:r>
                <a:rPr lang="en-GB" sz="900">
                  <a:solidFill>
                    <a:schemeClr val="bg1"/>
                  </a:solidFill>
                </a:rPr>
                <a:t>Suraj Cheema</a:t>
              </a:r>
            </a:p>
          </p:txBody>
        </p:sp>
      </p:grpSp>
      <p:pic>
        <p:nvPicPr>
          <p:cNvPr id="7" name="Picture 6">
            <a:extLst>
              <a:ext uri="{FF2B5EF4-FFF2-40B4-BE49-F238E27FC236}">
                <a16:creationId xmlns:a16="http://schemas.microsoft.com/office/drawing/2014/main" id="{CAC43009-F8AC-C5D3-E320-B060DCD44F46}"/>
              </a:ext>
            </a:extLst>
          </p:cNvPr>
          <p:cNvPicPr>
            <a:picLocks noChangeAspect="1"/>
          </p:cNvPicPr>
          <p:nvPr/>
        </p:nvPicPr>
        <p:blipFill>
          <a:blip r:embed="rId4"/>
          <a:stretch>
            <a:fillRect/>
          </a:stretch>
        </p:blipFill>
        <p:spPr>
          <a:xfrm>
            <a:off x="413068" y="765999"/>
            <a:ext cx="10137076" cy="4828185"/>
          </a:xfrm>
          <a:prstGeom prst="rect">
            <a:avLst/>
          </a:prstGeom>
        </p:spPr>
      </p:pic>
    </p:spTree>
    <p:extLst>
      <p:ext uri="{BB962C8B-B14F-4D97-AF65-F5344CB8AC3E}">
        <p14:creationId xmlns:p14="http://schemas.microsoft.com/office/powerpoint/2010/main" val="26361094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 sz="3200">
                <a:latin typeface="Comfortaa Medium"/>
                <a:ea typeface="Comfortaa Medium"/>
                <a:cs typeface="Comfortaa Medium"/>
                <a:sym typeface="Comfortaa Medium"/>
              </a:rPr>
              <a:t>Overview of the Stokbox Analytics Project</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vert="horz" lIns="91440" tIns="45720" rIns="91440" bIns="45720" rtlCol="0" anchor="t">
            <a:normAutofit/>
          </a:bodyPr>
          <a:lstStyle/>
          <a:p>
            <a:r>
              <a:rPr lang="en-GB"/>
              <a:t>The main purpose of this project is to generate buyer personas for marketing companies</a:t>
            </a:r>
          </a:p>
          <a:p>
            <a:r>
              <a:rPr lang="en-GB"/>
              <a:t>Also, the webapp can display statistics and visuals to the user</a:t>
            </a:r>
          </a:p>
          <a:p>
            <a:endParaRPr lang="en-GB"/>
          </a:p>
        </p:txBody>
      </p:sp>
      <p:pic>
        <p:nvPicPr>
          <p:cNvPr id="9" name="Picture 8">
            <a:extLst>
              <a:ext uri="{FF2B5EF4-FFF2-40B4-BE49-F238E27FC236}">
                <a16:creationId xmlns:a16="http://schemas.microsoft.com/office/drawing/2014/main" id="{4436B518-1539-F916-C111-56D5BCDDE865}"/>
              </a:ext>
            </a:extLst>
          </p:cNvPr>
          <p:cNvPicPr>
            <a:picLocks noChangeAspect="1"/>
          </p:cNvPicPr>
          <p:nvPr/>
        </p:nvPicPr>
        <p:blipFill>
          <a:blip r:embed="rId4"/>
          <a:stretch>
            <a:fillRect/>
          </a:stretch>
        </p:blipFill>
        <p:spPr>
          <a:xfrm>
            <a:off x="2363156" y="3182753"/>
            <a:ext cx="5225024" cy="2124733"/>
          </a:xfrm>
          <a:prstGeom prst="rect">
            <a:avLst/>
          </a:prstGeom>
        </p:spPr>
      </p:pic>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3883366" cy="580104"/>
            <a:chOff x="3728098" y="575660"/>
            <a:chExt cx="3883366"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1</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537849" y="610767"/>
              <a:ext cx="2436311" cy="477054"/>
            </a:xfrm>
            <a:prstGeom prst="rect">
              <a:avLst/>
            </a:prstGeom>
            <a:noFill/>
          </p:spPr>
          <p:txBody>
            <a:bodyPr wrap="square" rtlCol="0">
              <a:spAutoFit/>
            </a:bodyPr>
            <a:lstStyle/>
            <a:p>
              <a:pPr algn="r"/>
              <a:r>
                <a:rPr lang="en-GB" sz="1600">
                  <a:solidFill>
                    <a:schemeClr val="bg1"/>
                  </a:solidFill>
                </a:rPr>
                <a:t>Overview of the project</a:t>
              </a:r>
            </a:p>
            <a:p>
              <a:pPr algn="r"/>
              <a:r>
                <a:rPr lang="en-GB" sz="900">
                  <a:solidFill>
                    <a:schemeClr val="bg1"/>
                  </a:solidFill>
                </a:rPr>
                <a:t>George Rogers</a:t>
              </a:r>
            </a:p>
          </p:txBody>
        </p:sp>
      </p:grpSp>
    </p:spTree>
    <p:extLst>
      <p:ext uri="{BB962C8B-B14F-4D97-AF65-F5344CB8AC3E}">
        <p14:creationId xmlns:p14="http://schemas.microsoft.com/office/powerpoint/2010/main" val="13195200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fontScale="90000"/>
          </a:bodyPr>
          <a:lstStyle/>
          <a:p>
            <a:r>
              <a:rPr lang="en-GB" sz="4000"/>
              <a:t>Disadvantages of online communication</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771904"/>
            <a:ext cx="8596668" cy="4378374"/>
          </a:xfrm>
        </p:spPr>
        <p:txBody>
          <a:bodyPr/>
          <a:lstStyle/>
          <a:p>
            <a:r>
              <a:rPr lang="en-GB"/>
              <a:t>Less clarity</a:t>
            </a:r>
          </a:p>
          <a:p>
            <a:pPr lvl="1"/>
            <a:r>
              <a:rPr lang="en-GB"/>
              <a:t>Miscommunication</a:t>
            </a:r>
          </a:p>
          <a:p>
            <a:endParaRPr lang="en-GB"/>
          </a:p>
          <a:p>
            <a:r>
              <a:rPr lang="en-GB"/>
              <a:t>Distractions</a:t>
            </a:r>
          </a:p>
          <a:p>
            <a:pPr lvl="1"/>
            <a:r>
              <a:rPr lang="en-GB"/>
              <a:t>Email &amp; notifications</a:t>
            </a:r>
          </a:p>
          <a:p>
            <a:endParaRPr lang="en-GB"/>
          </a:p>
          <a:p>
            <a:r>
              <a:rPr lang="en-GB"/>
              <a:t>Less motivating</a:t>
            </a:r>
          </a:p>
          <a:p>
            <a:endParaRPr lang="en-GB"/>
          </a:p>
          <a:p>
            <a:r>
              <a:rPr lang="en-GB"/>
              <a:t>Technical issues</a:t>
            </a:r>
          </a:p>
          <a:p>
            <a:endParaRPr lang="en-GB"/>
          </a:p>
        </p:txBody>
      </p:sp>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3883366" cy="580104"/>
            <a:chOff x="3728098" y="575660"/>
            <a:chExt cx="3883366"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6</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688478" y="610767"/>
              <a:ext cx="2245972" cy="477054"/>
            </a:xfrm>
            <a:prstGeom prst="rect">
              <a:avLst/>
            </a:prstGeom>
            <a:noFill/>
          </p:spPr>
          <p:txBody>
            <a:bodyPr wrap="square" rtlCol="0">
              <a:spAutoFit/>
            </a:bodyPr>
            <a:lstStyle/>
            <a:p>
              <a:pPr algn="r"/>
              <a:r>
                <a:rPr lang="en-GB" sz="1600">
                  <a:solidFill>
                    <a:schemeClr val="bg1"/>
                  </a:solidFill>
                </a:rPr>
                <a:t>Group Communication</a:t>
              </a:r>
            </a:p>
            <a:p>
              <a:pPr algn="r"/>
              <a:r>
                <a:rPr lang="en-GB" sz="900">
                  <a:solidFill>
                    <a:schemeClr val="bg1"/>
                  </a:solidFill>
                </a:rPr>
                <a:t>Suraj Cheema</a:t>
              </a:r>
            </a:p>
          </p:txBody>
        </p:sp>
      </p:grpSp>
      <p:pic>
        <p:nvPicPr>
          <p:cNvPr id="2" name="Picture 4" descr="One ping after another: Why we all need a notification detox – The Irish  Times">
            <a:extLst>
              <a:ext uri="{FF2B5EF4-FFF2-40B4-BE49-F238E27FC236}">
                <a16:creationId xmlns:a16="http://schemas.microsoft.com/office/drawing/2014/main" id="{CE583AFD-BEAA-688A-F903-C5686F22F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43606"/>
            <a:ext cx="3629025" cy="20413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093204B-B963-B7BF-FD8E-A1686A4307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2337" y="4196525"/>
            <a:ext cx="127635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2671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a:xfrm>
            <a:off x="677334" y="740234"/>
            <a:ext cx="9844581" cy="640702"/>
          </a:xfrm>
        </p:spPr>
        <p:txBody>
          <a:bodyPr>
            <a:noAutofit/>
          </a:bodyPr>
          <a:lstStyle/>
          <a:p>
            <a:r>
              <a:rPr lang="en-GB" sz="4000">
                <a:ea typeface="+mj-lt"/>
                <a:cs typeface="+mj-lt"/>
              </a:rPr>
              <a:t>Advantages of in person communication</a:t>
            </a:r>
            <a:endParaRPr lang="en-US">
              <a:ea typeface="+mj-lt"/>
              <a:cs typeface="+mj-lt"/>
            </a:endParaRPr>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771904"/>
            <a:ext cx="8596668" cy="4378374"/>
          </a:xfrm>
        </p:spPr>
        <p:txBody>
          <a:bodyPr vert="horz" lIns="91440" tIns="45720" rIns="91440" bIns="45720" rtlCol="0" anchor="t">
            <a:normAutofit/>
          </a:bodyPr>
          <a:lstStyle/>
          <a:p>
            <a:r>
              <a:rPr lang="en-GB"/>
              <a:t>More positive &amp; professional group dynamic</a:t>
            </a:r>
          </a:p>
          <a:p>
            <a:pPr lvl="1"/>
            <a:r>
              <a:rPr lang="en-GB"/>
              <a:t>Got to know each other's work style</a:t>
            </a:r>
          </a:p>
          <a:p>
            <a:endParaRPr lang="en-GB"/>
          </a:p>
          <a:p>
            <a:r>
              <a:rPr lang="en-GB"/>
              <a:t>Higher clarity</a:t>
            </a:r>
          </a:p>
          <a:p>
            <a:pPr lvl="1"/>
            <a:r>
              <a:rPr lang="en-GB"/>
              <a:t>Less miscommunication</a:t>
            </a:r>
          </a:p>
          <a:p>
            <a:endParaRPr lang="en-GB"/>
          </a:p>
          <a:p>
            <a:r>
              <a:rPr lang="en-GB"/>
              <a:t>More supportive</a:t>
            </a:r>
          </a:p>
          <a:p>
            <a:pPr lvl="1"/>
            <a:r>
              <a:rPr lang="en-GB"/>
              <a:t>Easy for the SCRUM master to see what was going on</a:t>
            </a:r>
          </a:p>
          <a:p>
            <a:endParaRPr lang="en-GB"/>
          </a:p>
        </p:txBody>
      </p:sp>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3883366" cy="580104"/>
            <a:chOff x="3728098" y="575660"/>
            <a:chExt cx="3883366"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6</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688478" y="610767"/>
              <a:ext cx="2245972" cy="477054"/>
            </a:xfrm>
            <a:prstGeom prst="rect">
              <a:avLst/>
            </a:prstGeom>
            <a:noFill/>
          </p:spPr>
          <p:txBody>
            <a:bodyPr wrap="square" rtlCol="0">
              <a:spAutoFit/>
            </a:bodyPr>
            <a:lstStyle/>
            <a:p>
              <a:pPr algn="r"/>
              <a:r>
                <a:rPr lang="en-GB" sz="1600">
                  <a:solidFill>
                    <a:schemeClr val="bg1"/>
                  </a:solidFill>
                </a:rPr>
                <a:t>Group Communication</a:t>
              </a:r>
            </a:p>
            <a:p>
              <a:pPr algn="r"/>
              <a:r>
                <a:rPr lang="en-GB" sz="900">
                  <a:solidFill>
                    <a:schemeClr val="bg1"/>
                  </a:solidFill>
                </a:rPr>
                <a:t>Suraj Cheema</a:t>
              </a:r>
            </a:p>
          </p:txBody>
        </p:sp>
      </p:grpSp>
      <p:pic>
        <p:nvPicPr>
          <p:cNvPr id="4" name="Picture 3" descr="A picture containing text, floor, indoor, ceiling&#10;&#10;Description automatically generated">
            <a:extLst>
              <a:ext uri="{FF2B5EF4-FFF2-40B4-BE49-F238E27FC236}">
                <a16:creationId xmlns:a16="http://schemas.microsoft.com/office/drawing/2014/main" id="{D8209900-6B3B-3B5B-FDAF-90F1185C7A42}"/>
              </a:ext>
            </a:extLst>
          </p:cNvPr>
          <p:cNvPicPr>
            <a:picLocks noChangeAspect="1"/>
          </p:cNvPicPr>
          <p:nvPr/>
        </p:nvPicPr>
        <p:blipFill rotWithShape="1">
          <a:blip r:embed="rId4">
            <a:extLst>
              <a:ext uri="{28A0092B-C50C-407E-A947-70E740481C1C}">
                <a14:useLocalDpi xmlns:a14="http://schemas.microsoft.com/office/drawing/2010/main" val="0"/>
              </a:ext>
            </a:extLst>
          </a:blip>
          <a:srcRect b="1398"/>
          <a:stretch/>
        </p:blipFill>
        <p:spPr>
          <a:xfrm>
            <a:off x="6903846" y="1380936"/>
            <a:ext cx="3533776" cy="4658168"/>
          </a:xfrm>
          <a:prstGeom prst="rect">
            <a:avLst/>
          </a:prstGeom>
        </p:spPr>
      </p:pic>
    </p:spTree>
    <p:extLst>
      <p:ext uri="{BB962C8B-B14F-4D97-AF65-F5344CB8AC3E}">
        <p14:creationId xmlns:p14="http://schemas.microsoft.com/office/powerpoint/2010/main" val="27519781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a:xfrm>
            <a:off x="677334" y="740234"/>
            <a:ext cx="9910841" cy="640702"/>
          </a:xfrm>
        </p:spPr>
        <p:txBody>
          <a:bodyPr>
            <a:normAutofit fontScale="90000"/>
          </a:bodyPr>
          <a:lstStyle/>
          <a:p>
            <a:r>
              <a:rPr lang="en-GB" sz="4000"/>
              <a:t>Disadvantages of </a:t>
            </a:r>
            <a:r>
              <a:rPr lang="en-GB" sz="4000">
                <a:ea typeface="+mj-lt"/>
                <a:cs typeface="+mj-lt"/>
              </a:rPr>
              <a:t>in person communication</a:t>
            </a:r>
            <a:endParaRPr lang="en-GB" sz="3200">
              <a:ea typeface="+mj-lt"/>
              <a:cs typeface="+mj-lt"/>
            </a:endParaRPr>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771904"/>
            <a:ext cx="8596668" cy="4378374"/>
          </a:xfrm>
        </p:spPr>
        <p:txBody>
          <a:bodyPr/>
          <a:lstStyle/>
          <a:p>
            <a:r>
              <a:rPr lang="en-GB"/>
              <a:t>Not time efficient</a:t>
            </a:r>
          </a:p>
          <a:p>
            <a:pPr lvl="1"/>
            <a:r>
              <a:rPr lang="en-GB"/>
              <a:t>Travelling &amp; booking rooms</a:t>
            </a:r>
          </a:p>
          <a:p>
            <a:endParaRPr lang="en-GB"/>
          </a:p>
          <a:p>
            <a:r>
              <a:rPr lang="en-GB"/>
              <a:t>Not convenient</a:t>
            </a:r>
          </a:p>
          <a:p>
            <a:pPr lvl="1"/>
            <a:r>
              <a:rPr lang="en-GB"/>
              <a:t>Not everyone was available</a:t>
            </a:r>
          </a:p>
          <a:p>
            <a:endParaRPr lang="en-GB"/>
          </a:p>
          <a:p>
            <a:r>
              <a:rPr lang="en-GB"/>
              <a:t>Not as efficient</a:t>
            </a:r>
          </a:p>
          <a:p>
            <a:pPr lvl="1"/>
            <a:r>
              <a:rPr lang="en-GB"/>
              <a:t>Time constraints</a:t>
            </a:r>
          </a:p>
          <a:p>
            <a:endParaRPr lang="en-GB"/>
          </a:p>
        </p:txBody>
      </p:sp>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3883366" cy="580104"/>
            <a:chOff x="3728098" y="575660"/>
            <a:chExt cx="3883366"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6</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688478" y="610767"/>
              <a:ext cx="2245972" cy="477054"/>
            </a:xfrm>
            <a:prstGeom prst="rect">
              <a:avLst/>
            </a:prstGeom>
            <a:noFill/>
          </p:spPr>
          <p:txBody>
            <a:bodyPr wrap="square" rtlCol="0">
              <a:spAutoFit/>
            </a:bodyPr>
            <a:lstStyle/>
            <a:p>
              <a:pPr algn="r"/>
              <a:r>
                <a:rPr lang="en-GB" sz="1600">
                  <a:solidFill>
                    <a:schemeClr val="bg1"/>
                  </a:solidFill>
                </a:rPr>
                <a:t>Group Communication</a:t>
              </a:r>
            </a:p>
            <a:p>
              <a:pPr algn="r"/>
              <a:r>
                <a:rPr lang="en-GB" sz="900">
                  <a:solidFill>
                    <a:schemeClr val="bg1"/>
                  </a:solidFill>
                </a:rPr>
                <a:t>Suraj Cheema</a:t>
              </a:r>
            </a:p>
          </p:txBody>
        </p:sp>
      </p:grpSp>
      <p:pic>
        <p:nvPicPr>
          <p:cNvPr id="2" name="Picture 4">
            <a:extLst>
              <a:ext uri="{FF2B5EF4-FFF2-40B4-BE49-F238E27FC236}">
                <a16:creationId xmlns:a16="http://schemas.microsoft.com/office/drawing/2014/main" id="{D21F6A61-3D7B-008C-6E02-25A9673FC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995" y="1878806"/>
            <a:ext cx="4844357" cy="310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8219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fontScale="90000"/>
          </a:bodyPr>
          <a:lstStyle/>
          <a:p>
            <a:r>
              <a:rPr lang="en-GB" sz="4000"/>
              <a:t>Great Overall!</a:t>
            </a:r>
            <a:endParaRPr lang="en-GB" sz="3200"/>
          </a:p>
        </p:txBody>
      </p:sp>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3883366" cy="580104"/>
            <a:chOff x="3728098" y="575660"/>
            <a:chExt cx="3883366"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6</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688478" y="610767"/>
              <a:ext cx="2245972" cy="477054"/>
            </a:xfrm>
            <a:prstGeom prst="rect">
              <a:avLst/>
            </a:prstGeom>
            <a:noFill/>
          </p:spPr>
          <p:txBody>
            <a:bodyPr wrap="square" rtlCol="0">
              <a:spAutoFit/>
            </a:bodyPr>
            <a:lstStyle/>
            <a:p>
              <a:pPr algn="r"/>
              <a:r>
                <a:rPr lang="en-GB" sz="1600">
                  <a:solidFill>
                    <a:schemeClr val="bg1"/>
                  </a:solidFill>
                </a:rPr>
                <a:t>Group Communication</a:t>
              </a:r>
            </a:p>
            <a:p>
              <a:pPr algn="r"/>
              <a:r>
                <a:rPr lang="en-GB" sz="900">
                  <a:solidFill>
                    <a:schemeClr val="bg1"/>
                  </a:solidFill>
                </a:rPr>
                <a:t>Suraj Cheema</a:t>
              </a:r>
            </a:p>
          </p:txBody>
        </p:sp>
      </p:grpSp>
      <p:pic>
        <p:nvPicPr>
          <p:cNvPr id="4" name="Content Placeholder 3">
            <a:extLst>
              <a:ext uri="{FF2B5EF4-FFF2-40B4-BE49-F238E27FC236}">
                <a16:creationId xmlns:a16="http://schemas.microsoft.com/office/drawing/2014/main" id="{B8DA56E8-41EC-D36A-EFA2-69B8667954A4}"/>
              </a:ext>
            </a:extLst>
          </p:cNvPr>
          <p:cNvPicPr>
            <a:picLocks noGrp="1" noChangeAspect="1"/>
          </p:cNvPicPr>
          <p:nvPr>
            <p:ph idx="1"/>
          </p:nvPr>
        </p:nvPicPr>
        <p:blipFill>
          <a:blip r:embed="rId4"/>
          <a:stretch>
            <a:fillRect/>
          </a:stretch>
        </p:blipFill>
        <p:spPr>
          <a:xfrm>
            <a:off x="664990" y="3915695"/>
            <a:ext cx="10209114" cy="2019911"/>
          </a:xfrm>
          <a:prstGeom prst="rect">
            <a:avLst/>
          </a:prstGeom>
        </p:spPr>
      </p:pic>
      <p:sp>
        <p:nvSpPr>
          <p:cNvPr id="6" name="Content Placeholder 7">
            <a:extLst>
              <a:ext uri="{FF2B5EF4-FFF2-40B4-BE49-F238E27FC236}">
                <a16:creationId xmlns:a16="http://schemas.microsoft.com/office/drawing/2014/main" id="{2F0CCF85-EEE1-9C5C-4AD2-79C4686E787B}"/>
              </a:ext>
            </a:extLst>
          </p:cNvPr>
          <p:cNvSpPr txBox="1">
            <a:spLocks/>
          </p:cNvSpPr>
          <p:nvPr/>
        </p:nvSpPr>
        <p:spPr>
          <a:xfrm>
            <a:off x="666449" y="1543304"/>
            <a:ext cx="8596668" cy="4378374"/>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a:t>Good group dynamic</a:t>
            </a:r>
          </a:p>
          <a:p>
            <a:endParaRPr lang="en-GB"/>
          </a:p>
          <a:p>
            <a:r>
              <a:rPr lang="en-GB"/>
              <a:t>Efficient</a:t>
            </a:r>
          </a:p>
          <a:p>
            <a:endParaRPr lang="en-GB"/>
          </a:p>
          <a:p>
            <a:r>
              <a:rPr lang="en-GB"/>
              <a:t>Still persevered despite shortcomings</a:t>
            </a:r>
          </a:p>
          <a:p>
            <a:endParaRPr lang="en-GB"/>
          </a:p>
          <a:p>
            <a:pPr lvl="1"/>
            <a:endParaRPr lang="en-GB"/>
          </a:p>
          <a:p>
            <a:endParaRPr lang="en-GB"/>
          </a:p>
        </p:txBody>
      </p:sp>
    </p:spTree>
    <p:extLst>
      <p:ext uri="{BB962C8B-B14F-4D97-AF65-F5344CB8AC3E}">
        <p14:creationId xmlns:p14="http://schemas.microsoft.com/office/powerpoint/2010/main" val="14152009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ea typeface="Comfortaa Medium"/>
                <a:cs typeface="Comfortaa Medium"/>
                <a:sym typeface="Comfortaa Medium"/>
              </a:rPr>
              <a:t>Social, Legal or Ethical issues</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vert="horz" lIns="91440" tIns="45720" rIns="91440" bIns="45720" rtlCol="0" anchor="t">
            <a:normAutofit/>
          </a:bodyPr>
          <a:lstStyle/>
          <a:p>
            <a:r>
              <a:rPr lang="en-GB" b="1"/>
              <a:t>Keeping user passwords safe</a:t>
            </a:r>
          </a:p>
          <a:p>
            <a:pPr lvl="1"/>
            <a:r>
              <a:rPr lang="en-GB" b="1"/>
              <a:t>Preventing hackers from gaining personal information.</a:t>
            </a:r>
          </a:p>
          <a:p>
            <a:pPr lvl="1"/>
            <a:r>
              <a:rPr lang="en-GB" b="1"/>
              <a:t>Hashing and salting passwords.</a:t>
            </a:r>
          </a:p>
          <a:p>
            <a:pPr>
              <a:buFont typeface="Wingdings 3"/>
            </a:pPr>
            <a:r>
              <a:rPr lang="en-GB" b="1"/>
              <a:t>Consent to use photos of people for user personas</a:t>
            </a:r>
            <a:endParaRPr lang="en-US"/>
          </a:p>
          <a:p>
            <a:pPr marL="1028700" lvl="1">
              <a:buFont typeface="Wingdings 3"/>
            </a:pPr>
            <a:r>
              <a:rPr lang="en-GB" b="1"/>
              <a:t>Using photos with no consent could cause ethical issues.</a:t>
            </a:r>
            <a:endParaRPr lang="en-US"/>
          </a:p>
          <a:p>
            <a:pPr marL="1028700" lvl="1">
              <a:buFont typeface="Wingdings 3"/>
            </a:pPr>
            <a:r>
              <a:rPr lang="en-GB" b="1"/>
              <a:t>Photo's might be copyrighted; this causes legal issues.</a:t>
            </a:r>
            <a:endParaRPr lang="en-GB"/>
          </a:p>
          <a:p>
            <a:pPr>
              <a:buFont typeface="Wingdings 3"/>
              <a:buChar char=""/>
            </a:pPr>
            <a:r>
              <a:rPr lang="en-GB" b="1"/>
              <a:t>Economic inequality</a:t>
            </a:r>
            <a:endParaRPr lang="en-US"/>
          </a:p>
          <a:p>
            <a:pPr marL="1028700" lvl="1">
              <a:buFont typeface="Wingdings 3"/>
              <a:buChar char=""/>
            </a:pPr>
            <a:r>
              <a:rPr lang="en-GB" b="1"/>
              <a:t>People may feel different or left out because of their income.</a:t>
            </a:r>
            <a:endParaRPr lang="en-US"/>
          </a:p>
          <a:p>
            <a:pPr marL="1028700" lvl="1">
              <a:buFont typeface="Wingdings 3"/>
              <a:buChar char=""/>
            </a:pPr>
            <a:r>
              <a:rPr lang="en-GB" b="1"/>
              <a:t>People may feel degraded.</a:t>
            </a:r>
            <a:endParaRPr lang="en-GB"/>
          </a:p>
        </p:txBody>
      </p:sp>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3883366" cy="580104"/>
            <a:chOff x="3728098" y="575660"/>
            <a:chExt cx="3883366"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7</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495936" y="610767"/>
              <a:ext cx="2631057" cy="477054"/>
            </a:xfrm>
            <a:prstGeom prst="rect">
              <a:avLst/>
            </a:prstGeom>
            <a:noFill/>
          </p:spPr>
          <p:txBody>
            <a:bodyPr wrap="square" rtlCol="0">
              <a:spAutoFit/>
            </a:bodyPr>
            <a:lstStyle/>
            <a:p>
              <a:pPr algn="r"/>
              <a:r>
                <a:rPr lang="en-GB" sz="1600">
                  <a:solidFill>
                    <a:schemeClr val="bg1"/>
                  </a:solidFill>
                </a:rPr>
                <a:t>Social/Legal/Ethical Issues</a:t>
              </a:r>
            </a:p>
            <a:p>
              <a:pPr algn="r"/>
              <a:r>
                <a:rPr lang="en-GB" sz="900">
                  <a:solidFill>
                    <a:schemeClr val="bg1"/>
                  </a:solidFill>
                </a:rPr>
                <a:t>Hemal Patel</a:t>
              </a:r>
            </a:p>
          </p:txBody>
        </p:sp>
      </p:grpSp>
      <p:pic>
        <p:nvPicPr>
          <p:cNvPr id="2" name="Picture 4" descr="A picture containing text, sign&#10;&#10;Description automatically generated">
            <a:extLst>
              <a:ext uri="{FF2B5EF4-FFF2-40B4-BE49-F238E27FC236}">
                <a16:creationId xmlns:a16="http://schemas.microsoft.com/office/drawing/2014/main" id="{F94B87C7-660E-F612-17BA-E4799465E4CD}"/>
              </a:ext>
            </a:extLst>
          </p:cNvPr>
          <p:cNvPicPr>
            <a:picLocks noChangeAspect="1"/>
          </p:cNvPicPr>
          <p:nvPr/>
        </p:nvPicPr>
        <p:blipFill>
          <a:blip r:embed="rId4"/>
          <a:stretch>
            <a:fillRect/>
          </a:stretch>
        </p:blipFill>
        <p:spPr>
          <a:xfrm>
            <a:off x="7510882" y="1122963"/>
            <a:ext cx="3197506" cy="2259969"/>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74A07AB6-BAC8-F4C7-589F-631844A490C0}"/>
              </a:ext>
            </a:extLst>
          </p:cNvPr>
          <p:cNvPicPr>
            <a:picLocks noChangeAspect="1"/>
          </p:cNvPicPr>
          <p:nvPr/>
        </p:nvPicPr>
        <p:blipFill>
          <a:blip r:embed="rId5"/>
          <a:stretch>
            <a:fillRect/>
          </a:stretch>
        </p:blipFill>
        <p:spPr>
          <a:xfrm>
            <a:off x="8036809" y="3767557"/>
            <a:ext cx="2490856" cy="2481996"/>
          </a:xfrm>
          <a:prstGeom prst="rect">
            <a:avLst/>
          </a:prstGeom>
        </p:spPr>
      </p:pic>
    </p:spTree>
    <p:extLst>
      <p:ext uri="{BB962C8B-B14F-4D97-AF65-F5344CB8AC3E}">
        <p14:creationId xmlns:p14="http://schemas.microsoft.com/office/powerpoint/2010/main" val="3434776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rPr>
              <a:t>Building on Features</a:t>
            </a:r>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vert="horz" lIns="91440" tIns="45720" rIns="91440" bIns="45720" rtlCol="0" anchor="t">
            <a:normAutofit/>
          </a:bodyPr>
          <a:lstStyle/>
          <a:p>
            <a:r>
              <a:rPr lang="en-GB">
                <a:latin typeface="Calibri"/>
                <a:cs typeface="Calibri"/>
              </a:rPr>
              <a:t>I’m here to talk about taking the </a:t>
            </a:r>
            <a:r>
              <a:rPr lang="en-GB" err="1">
                <a:latin typeface="Calibri"/>
                <a:cs typeface="Calibri"/>
              </a:rPr>
              <a:t>StokBox</a:t>
            </a:r>
            <a:r>
              <a:rPr lang="en-GB">
                <a:latin typeface="Calibri"/>
                <a:cs typeface="Calibri"/>
              </a:rPr>
              <a:t> Analytics project forward.</a:t>
            </a:r>
          </a:p>
          <a:p>
            <a:endParaRPr lang="en-GB">
              <a:latin typeface="Calibri"/>
              <a:cs typeface="Calibri"/>
            </a:endParaRPr>
          </a:p>
          <a:p>
            <a:r>
              <a:rPr lang="en-GB">
                <a:latin typeface="Calibri"/>
                <a:cs typeface="Calibri"/>
              </a:rPr>
              <a:t>To further the project, we want to be able provide more accurate algorithms when it comes to generated data for the users. Generated User Personas are a way to obtain insights into the characteristics and behaviours of the target market.</a:t>
            </a:r>
            <a:endParaRPr lang="en-GB"/>
          </a:p>
          <a:p>
            <a:pPr marL="0" indent="0">
              <a:buNone/>
            </a:pPr>
            <a:endParaRPr lang="en-GB">
              <a:latin typeface="Calibri"/>
              <a:cs typeface="Calibri"/>
            </a:endParaRPr>
          </a:p>
          <a:p>
            <a:r>
              <a:rPr lang="en-GB">
                <a:latin typeface="Calibri"/>
                <a:cs typeface="Calibri"/>
              </a:rPr>
              <a:t>Other features of the project can also be developed to further the project, by analysing the consumer data that </a:t>
            </a:r>
            <a:r>
              <a:rPr lang="en-GB" err="1">
                <a:latin typeface="Calibri"/>
                <a:cs typeface="Calibri"/>
              </a:rPr>
              <a:t>StokBox</a:t>
            </a:r>
            <a:r>
              <a:rPr lang="en-GB">
                <a:latin typeface="Calibri"/>
                <a:cs typeface="Calibri"/>
              </a:rPr>
              <a:t> provides. </a:t>
            </a:r>
            <a:endParaRPr lang="en-GB"/>
          </a:p>
        </p:txBody>
      </p:sp>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6315802" cy="580104"/>
            <a:chOff x="3728098" y="575660"/>
            <a:chExt cx="6315802"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6032436"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8</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537849" y="610767"/>
              <a:ext cx="2436311" cy="230832"/>
            </a:xfrm>
            <a:prstGeom prst="rect">
              <a:avLst/>
            </a:prstGeom>
            <a:noFill/>
          </p:spPr>
          <p:txBody>
            <a:bodyPr wrap="square" rtlCol="0">
              <a:spAutoFit/>
            </a:bodyPr>
            <a:lstStyle/>
            <a:p>
              <a:pPr algn="r"/>
              <a:endParaRPr lang="en-GB" sz="900">
                <a:solidFill>
                  <a:schemeClr val="bg1"/>
                </a:solidFill>
              </a:endParaRPr>
            </a:p>
          </p:txBody>
        </p:sp>
      </p:grpSp>
      <p:sp>
        <p:nvSpPr>
          <p:cNvPr id="4" name="TextBox 3">
            <a:extLst>
              <a:ext uri="{FF2B5EF4-FFF2-40B4-BE49-F238E27FC236}">
                <a16:creationId xmlns:a16="http://schemas.microsoft.com/office/drawing/2014/main" id="{986675CB-3012-B0AD-34E8-E2A553FA0257}"/>
              </a:ext>
            </a:extLst>
          </p:cNvPr>
          <p:cNvSpPr txBox="1"/>
          <p:nvPr/>
        </p:nvSpPr>
        <p:spPr>
          <a:xfrm>
            <a:off x="725649" y="101225"/>
            <a:ext cx="4936964" cy="523220"/>
          </a:xfrm>
          <a:prstGeom prst="rect">
            <a:avLst/>
          </a:prstGeom>
          <a:noFill/>
        </p:spPr>
        <p:txBody>
          <a:bodyPr wrap="square">
            <a:spAutoFit/>
          </a:bodyPr>
          <a:lstStyle/>
          <a:p>
            <a:pPr algn="r"/>
            <a:r>
              <a:rPr lang="en-GB" sz="1800">
                <a:solidFill>
                  <a:schemeClr val="bg1"/>
                </a:solidFill>
              </a:rPr>
              <a:t>Realistic plans to take this project onwards</a:t>
            </a:r>
          </a:p>
          <a:p>
            <a:pPr algn="r"/>
            <a:r>
              <a:rPr lang="en-GB" sz="1000">
                <a:solidFill>
                  <a:schemeClr val="bg1"/>
                </a:solidFill>
              </a:rPr>
              <a:t>Raihaan Azam</a:t>
            </a:r>
          </a:p>
        </p:txBody>
      </p:sp>
      <p:pic>
        <p:nvPicPr>
          <p:cNvPr id="2" name="Picture 4" descr="Diagram&#10;&#10;Description automatically generated">
            <a:extLst>
              <a:ext uri="{FF2B5EF4-FFF2-40B4-BE49-F238E27FC236}">
                <a16:creationId xmlns:a16="http://schemas.microsoft.com/office/drawing/2014/main" id="{2771AB05-31E4-87FA-1BC1-FC083296BE62}"/>
              </a:ext>
            </a:extLst>
          </p:cNvPr>
          <p:cNvPicPr>
            <a:picLocks noChangeAspect="1"/>
          </p:cNvPicPr>
          <p:nvPr/>
        </p:nvPicPr>
        <p:blipFill>
          <a:blip r:embed="rId4"/>
          <a:stretch>
            <a:fillRect/>
          </a:stretch>
        </p:blipFill>
        <p:spPr>
          <a:xfrm>
            <a:off x="6092143" y="4584507"/>
            <a:ext cx="5052827" cy="2011109"/>
          </a:xfrm>
          <a:prstGeom prst="rect">
            <a:avLst/>
          </a:prstGeom>
        </p:spPr>
      </p:pic>
    </p:spTree>
    <p:extLst>
      <p:ext uri="{BB962C8B-B14F-4D97-AF65-F5344CB8AC3E}">
        <p14:creationId xmlns:p14="http://schemas.microsoft.com/office/powerpoint/2010/main" val="25609617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ea typeface="Comfortaa Medium"/>
                <a:cs typeface="Comfortaa Medium"/>
                <a:sym typeface="Comfortaa Medium"/>
              </a:rPr>
              <a:t>Quality-of-life Updates</a:t>
            </a:r>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vert="horz" lIns="91440" tIns="45720" rIns="91440" bIns="45720" rtlCol="0" anchor="t">
            <a:normAutofit/>
          </a:bodyPr>
          <a:lstStyle/>
          <a:p>
            <a:r>
              <a:rPr lang="en-GB">
                <a:latin typeface="Calibri"/>
                <a:cs typeface="Calibri"/>
              </a:rPr>
              <a:t>We can also provide some quality-of-life updates for our users, allowing users to customise the dashboard on their account to their own needs is one of this. Doing this, let’s them pick what analytics they want to focus on, saving time having to navigate through the page. This also lets the user get rid of any unnecessary analytics they are not interested in.</a:t>
            </a:r>
          </a:p>
          <a:p>
            <a:r>
              <a:rPr lang="en-GB">
                <a:latin typeface="Calibri"/>
                <a:cs typeface="Calibri"/>
              </a:rPr>
              <a:t>Adhering to web accessibility standards is another important quality of life update for the website. This is so that </a:t>
            </a:r>
            <a:r>
              <a:rPr lang="en-GB" err="1">
                <a:latin typeface="Calibri"/>
                <a:cs typeface="Calibri"/>
              </a:rPr>
              <a:t>StokBox</a:t>
            </a:r>
            <a:r>
              <a:rPr lang="en-GB">
                <a:latin typeface="Calibri"/>
                <a:cs typeface="Calibri"/>
              </a:rPr>
              <a:t> Analytics becomes inclusive and a better user experience for anyone with disabilities such as hearing or visual impairments.</a:t>
            </a:r>
            <a:endParaRPr lang="en-GB"/>
          </a:p>
          <a:p>
            <a:endParaRPr lang="en-GB">
              <a:latin typeface="Calibri"/>
              <a:cs typeface="Calibri"/>
            </a:endParaRPr>
          </a:p>
          <a:p>
            <a:pPr lvl="8"/>
            <a:endParaRPr lang="en-GB">
              <a:latin typeface="Calibri"/>
              <a:cs typeface="Calibri"/>
            </a:endParaRPr>
          </a:p>
          <a:p>
            <a:pPr marL="3657600" lvl="8" indent="0">
              <a:buNone/>
            </a:pPr>
            <a:r>
              <a:rPr lang="en-GB">
                <a:latin typeface="Calibri"/>
                <a:cs typeface="Calibri"/>
              </a:rPr>
              <a:t>                                                                                  </a:t>
            </a:r>
          </a:p>
          <a:p>
            <a:endParaRPr lang="en-GB"/>
          </a:p>
          <a:p>
            <a:endParaRPr lang="en-GB"/>
          </a:p>
        </p:txBody>
      </p:sp>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6315802" cy="580104"/>
            <a:chOff x="3728098" y="575660"/>
            <a:chExt cx="6315802"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6032436"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8</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537849" y="610767"/>
              <a:ext cx="2436311" cy="230832"/>
            </a:xfrm>
            <a:prstGeom prst="rect">
              <a:avLst/>
            </a:prstGeom>
            <a:noFill/>
          </p:spPr>
          <p:txBody>
            <a:bodyPr wrap="square" rtlCol="0">
              <a:spAutoFit/>
            </a:bodyPr>
            <a:lstStyle/>
            <a:p>
              <a:pPr algn="r"/>
              <a:endParaRPr lang="en-GB" sz="900">
                <a:solidFill>
                  <a:schemeClr val="bg1"/>
                </a:solidFill>
              </a:endParaRPr>
            </a:p>
          </p:txBody>
        </p:sp>
      </p:grpSp>
      <p:sp>
        <p:nvSpPr>
          <p:cNvPr id="4" name="TextBox 3">
            <a:extLst>
              <a:ext uri="{FF2B5EF4-FFF2-40B4-BE49-F238E27FC236}">
                <a16:creationId xmlns:a16="http://schemas.microsoft.com/office/drawing/2014/main" id="{986675CB-3012-B0AD-34E8-E2A553FA0257}"/>
              </a:ext>
            </a:extLst>
          </p:cNvPr>
          <p:cNvSpPr txBox="1"/>
          <p:nvPr/>
        </p:nvSpPr>
        <p:spPr>
          <a:xfrm>
            <a:off x="725649" y="101225"/>
            <a:ext cx="4936964" cy="523220"/>
          </a:xfrm>
          <a:prstGeom prst="rect">
            <a:avLst/>
          </a:prstGeom>
          <a:noFill/>
        </p:spPr>
        <p:txBody>
          <a:bodyPr wrap="square">
            <a:spAutoFit/>
          </a:bodyPr>
          <a:lstStyle/>
          <a:p>
            <a:pPr algn="r"/>
            <a:r>
              <a:rPr lang="en-GB" sz="1800">
                <a:solidFill>
                  <a:schemeClr val="bg1"/>
                </a:solidFill>
              </a:rPr>
              <a:t>Realistic plans to take this project onwards</a:t>
            </a:r>
          </a:p>
          <a:p>
            <a:pPr algn="r"/>
            <a:r>
              <a:rPr lang="en-GB" sz="1000">
                <a:solidFill>
                  <a:schemeClr val="bg1"/>
                </a:solidFill>
              </a:rPr>
              <a:t>Raihaan Azam</a:t>
            </a:r>
          </a:p>
        </p:txBody>
      </p:sp>
      <p:pic>
        <p:nvPicPr>
          <p:cNvPr id="2" name="Picture 4" descr="Icon&#10;&#10;Description automatically generated">
            <a:extLst>
              <a:ext uri="{FF2B5EF4-FFF2-40B4-BE49-F238E27FC236}">
                <a16:creationId xmlns:a16="http://schemas.microsoft.com/office/drawing/2014/main" id="{D2EAA6EE-040A-3CE8-D6C0-03C84167F11C}"/>
              </a:ext>
            </a:extLst>
          </p:cNvPr>
          <p:cNvPicPr>
            <a:picLocks noChangeAspect="1"/>
          </p:cNvPicPr>
          <p:nvPr/>
        </p:nvPicPr>
        <p:blipFill>
          <a:blip r:embed="rId4"/>
          <a:stretch>
            <a:fillRect/>
          </a:stretch>
        </p:blipFill>
        <p:spPr>
          <a:xfrm>
            <a:off x="1085520" y="4683233"/>
            <a:ext cx="1703573" cy="1703573"/>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967B31FC-F118-FCBB-503D-FCC01552C938}"/>
              </a:ext>
            </a:extLst>
          </p:cNvPr>
          <p:cNvPicPr>
            <a:picLocks noChangeAspect="1"/>
          </p:cNvPicPr>
          <p:nvPr/>
        </p:nvPicPr>
        <p:blipFill>
          <a:blip r:embed="rId5"/>
          <a:stretch>
            <a:fillRect/>
          </a:stretch>
        </p:blipFill>
        <p:spPr>
          <a:xfrm>
            <a:off x="6762641" y="4576780"/>
            <a:ext cx="5188687" cy="2323694"/>
          </a:xfrm>
          <a:prstGeom prst="rect">
            <a:avLst/>
          </a:prstGeom>
        </p:spPr>
      </p:pic>
      <p:sp>
        <p:nvSpPr>
          <p:cNvPr id="6" name="TextBox 5">
            <a:extLst>
              <a:ext uri="{FF2B5EF4-FFF2-40B4-BE49-F238E27FC236}">
                <a16:creationId xmlns:a16="http://schemas.microsoft.com/office/drawing/2014/main" id="{191FC1B1-E4C5-6156-0C26-94A7ABEEC598}"/>
              </a:ext>
            </a:extLst>
          </p:cNvPr>
          <p:cNvSpPr txBox="1"/>
          <p:nvPr/>
        </p:nvSpPr>
        <p:spPr>
          <a:xfrm>
            <a:off x="5549406" y="45751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404040"/>
                </a:solidFill>
                <a:latin typeface="Calibri"/>
              </a:rPr>
              <a:t> Example:</a:t>
            </a:r>
            <a:endParaRPr lang="en-US"/>
          </a:p>
        </p:txBody>
      </p:sp>
    </p:spTree>
    <p:extLst>
      <p:ext uri="{BB962C8B-B14F-4D97-AF65-F5344CB8AC3E}">
        <p14:creationId xmlns:p14="http://schemas.microsoft.com/office/powerpoint/2010/main" val="24381117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sz="3200">
                <a:latin typeface="Comfortaa Medium"/>
                <a:sym typeface="Comfortaa Medium"/>
              </a:rPr>
              <a:t>New Features</a:t>
            </a:r>
            <a:endParaRPr lang="en-US"/>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vert="horz" lIns="91440" tIns="45720" rIns="91440" bIns="45720" rtlCol="0" anchor="t">
            <a:normAutofit/>
          </a:bodyPr>
          <a:lstStyle/>
          <a:p>
            <a:r>
              <a:rPr lang="en-GB">
                <a:latin typeface="Calibri"/>
                <a:cs typeface="Calibri"/>
              </a:rPr>
              <a:t>A new feature to be added, would be a real time analytics dashboard, meaning that there would be some live data for companies to use to adapt to, if there are changes in their market.</a:t>
            </a:r>
          </a:p>
          <a:p>
            <a:endParaRPr lang="en-GB">
              <a:latin typeface="Calibri"/>
              <a:cs typeface="Calibri"/>
            </a:endParaRPr>
          </a:p>
          <a:p>
            <a:r>
              <a:rPr lang="en-GB">
                <a:latin typeface="Calibri"/>
                <a:cs typeface="Calibri"/>
              </a:rPr>
              <a:t>Finally, expanding on the mobile responsiveness of the website, and even fully developing it into a functioning app for users to download.</a:t>
            </a:r>
            <a:endParaRPr lang="en-US">
              <a:latin typeface="Calibri"/>
              <a:cs typeface="Calibri"/>
            </a:endParaRPr>
          </a:p>
          <a:p>
            <a:endParaRPr lang="en-GB">
              <a:latin typeface="Trebuchet MS"/>
            </a:endParaRPr>
          </a:p>
          <a:p>
            <a:endParaRPr lang="en-GB"/>
          </a:p>
        </p:txBody>
      </p:sp>
      <p:grpSp>
        <p:nvGrpSpPr>
          <p:cNvPr id="15" name="Group 14">
            <a:extLst>
              <a:ext uri="{FF2B5EF4-FFF2-40B4-BE49-F238E27FC236}">
                <a16:creationId xmlns:a16="http://schemas.microsoft.com/office/drawing/2014/main" id="{A2865A06-771D-54DB-54AE-40BEC2598973}"/>
              </a:ext>
            </a:extLst>
          </p:cNvPr>
          <p:cNvGrpSpPr/>
          <p:nvPr/>
        </p:nvGrpSpPr>
        <p:grpSpPr>
          <a:xfrm>
            <a:off x="129702" y="84975"/>
            <a:ext cx="6315802" cy="580104"/>
            <a:chOff x="3728098" y="575660"/>
            <a:chExt cx="6315802" cy="580104"/>
          </a:xfrm>
        </p:grpSpPr>
        <p:sp>
          <p:nvSpPr>
            <p:cNvPr id="16" name="Rectangle: Rounded Corners 15">
              <a:extLst>
                <a:ext uri="{FF2B5EF4-FFF2-40B4-BE49-F238E27FC236}">
                  <a16:creationId xmlns:a16="http://schemas.microsoft.com/office/drawing/2014/main" id="{BF07BECC-315D-4B28-5DE0-C46F4D54642B}"/>
                </a:ext>
              </a:extLst>
            </p:cNvPr>
            <p:cNvSpPr/>
            <p:nvPr/>
          </p:nvSpPr>
          <p:spPr>
            <a:xfrm>
              <a:off x="4011464" y="676580"/>
              <a:ext cx="6032436"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7" name="Oval 16">
              <a:extLst>
                <a:ext uri="{FF2B5EF4-FFF2-40B4-BE49-F238E27FC236}">
                  <a16:creationId xmlns:a16="http://schemas.microsoft.com/office/drawing/2014/main" id="{AE01BC44-C6F9-3297-618A-6DBDA370491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8</a:t>
              </a:r>
            </a:p>
          </p:txBody>
        </p:sp>
        <p:sp>
          <p:nvSpPr>
            <p:cNvPr id="18" name="TextBox 17">
              <a:extLst>
                <a:ext uri="{FF2B5EF4-FFF2-40B4-BE49-F238E27FC236}">
                  <a16:creationId xmlns:a16="http://schemas.microsoft.com/office/drawing/2014/main" id="{E9AE7205-296D-19A8-45C1-4F62B4FDE450}"/>
                </a:ext>
              </a:extLst>
            </p:cNvPr>
            <p:cNvSpPr txBox="1"/>
            <p:nvPr/>
          </p:nvSpPr>
          <p:spPr>
            <a:xfrm>
              <a:off x="4537849" y="610767"/>
              <a:ext cx="2436311" cy="230832"/>
            </a:xfrm>
            <a:prstGeom prst="rect">
              <a:avLst/>
            </a:prstGeom>
            <a:noFill/>
          </p:spPr>
          <p:txBody>
            <a:bodyPr wrap="square" rtlCol="0">
              <a:spAutoFit/>
            </a:bodyPr>
            <a:lstStyle/>
            <a:p>
              <a:pPr algn="r"/>
              <a:endParaRPr lang="en-GB" sz="900">
                <a:solidFill>
                  <a:schemeClr val="bg1"/>
                </a:solidFill>
              </a:endParaRPr>
            </a:p>
          </p:txBody>
        </p:sp>
      </p:grpSp>
      <p:sp>
        <p:nvSpPr>
          <p:cNvPr id="4" name="TextBox 3">
            <a:extLst>
              <a:ext uri="{FF2B5EF4-FFF2-40B4-BE49-F238E27FC236}">
                <a16:creationId xmlns:a16="http://schemas.microsoft.com/office/drawing/2014/main" id="{986675CB-3012-B0AD-34E8-E2A553FA0257}"/>
              </a:ext>
            </a:extLst>
          </p:cNvPr>
          <p:cNvSpPr txBox="1"/>
          <p:nvPr/>
        </p:nvSpPr>
        <p:spPr>
          <a:xfrm>
            <a:off x="725649" y="101225"/>
            <a:ext cx="4936964" cy="523220"/>
          </a:xfrm>
          <a:prstGeom prst="rect">
            <a:avLst/>
          </a:prstGeom>
          <a:noFill/>
        </p:spPr>
        <p:txBody>
          <a:bodyPr wrap="square">
            <a:spAutoFit/>
          </a:bodyPr>
          <a:lstStyle/>
          <a:p>
            <a:pPr algn="r"/>
            <a:r>
              <a:rPr lang="en-GB" sz="1800">
                <a:solidFill>
                  <a:schemeClr val="bg1"/>
                </a:solidFill>
              </a:rPr>
              <a:t>Realistic plans to take this project onwards</a:t>
            </a:r>
          </a:p>
          <a:p>
            <a:pPr algn="r"/>
            <a:r>
              <a:rPr lang="en-GB" sz="1000">
                <a:solidFill>
                  <a:schemeClr val="bg1"/>
                </a:solidFill>
              </a:rPr>
              <a:t>Raihaan Azam</a:t>
            </a:r>
          </a:p>
        </p:txBody>
      </p:sp>
      <p:pic>
        <p:nvPicPr>
          <p:cNvPr id="2" name="Picture 4" descr="Graphical user interface&#10;&#10;Description automatically generated">
            <a:extLst>
              <a:ext uri="{FF2B5EF4-FFF2-40B4-BE49-F238E27FC236}">
                <a16:creationId xmlns:a16="http://schemas.microsoft.com/office/drawing/2014/main" id="{70C392D7-C95F-3E71-FB22-1DBE86F691D9}"/>
              </a:ext>
            </a:extLst>
          </p:cNvPr>
          <p:cNvPicPr>
            <a:picLocks noChangeAspect="1"/>
          </p:cNvPicPr>
          <p:nvPr/>
        </p:nvPicPr>
        <p:blipFill>
          <a:blip r:embed="rId4"/>
          <a:stretch>
            <a:fillRect/>
          </a:stretch>
        </p:blipFill>
        <p:spPr>
          <a:xfrm>
            <a:off x="3780693" y="4038657"/>
            <a:ext cx="4630615" cy="2332779"/>
          </a:xfrm>
          <a:prstGeom prst="rect">
            <a:avLst/>
          </a:prstGeom>
        </p:spPr>
      </p:pic>
    </p:spTree>
    <p:extLst>
      <p:ext uri="{BB962C8B-B14F-4D97-AF65-F5344CB8AC3E}">
        <p14:creationId xmlns:p14="http://schemas.microsoft.com/office/powerpoint/2010/main" val="40969385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0C933-DB53-E8A0-6869-369C696837EC}"/>
              </a:ext>
            </a:extLst>
          </p:cNvPr>
          <p:cNvSpPr>
            <a:spLocks noGrp="1"/>
          </p:cNvSpPr>
          <p:nvPr>
            <p:ph type="title"/>
          </p:nvPr>
        </p:nvSpPr>
        <p:spPr/>
        <p:txBody>
          <a:bodyPr/>
          <a:lstStyle/>
          <a:p>
            <a:r>
              <a:rPr lang="en-US"/>
              <a:t>What is a Persona?</a:t>
            </a:r>
          </a:p>
        </p:txBody>
      </p:sp>
      <p:sp>
        <p:nvSpPr>
          <p:cNvPr id="3" name="Content Placeholder 2">
            <a:extLst>
              <a:ext uri="{FF2B5EF4-FFF2-40B4-BE49-F238E27FC236}">
                <a16:creationId xmlns:a16="http://schemas.microsoft.com/office/drawing/2014/main" id="{BB43334A-4991-E8A2-03E6-FBC06A47164A}"/>
              </a:ext>
            </a:extLst>
          </p:cNvPr>
          <p:cNvSpPr>
            <a:spLocks noGrp="1"/>
          </p:cNvSpPr>
          <p:nvPr>
            <p:ph idx="1"/>
          </p:nvPr>
        </p:nvSpPr>
        <p:spPr>
          <a:xfrm>
            <a:off x="677334" y="1570179"/>
            <a:ext cx="5178766" cy="4471183"/>
          </a:xfrm>
        </p:spPr>
        <p:txBody>
          <a:bodyPr vert="horz" lIns="91440" tIns="45720" rIns="91440" bIns="45720" rtlCol="0" anchor="t">
            <a:normAutofit/>
          </a:bodyPr>
          <a:lstStyle/>
          <a:p>
            <a:r>
              <a:rPr lang="en-US"/>
              <a:t>A buyer persona is a fictional visualization of a company's ideal customer based off a data set</a:t>
            </a:r>
          </a:p>
          <a:p>
            <a:pPr lvl="1"/>
            <a:r>
              <a:rPr lang="en-US"/>
              <a:t>This allows large data to be condensed down into smaller easy to view representations of a target audience</a:t>
            </a:r>
          </a:p>
          <a:p>
            <a:r>
              <a:rPr lang="en-US"/>
              <a:t>A company can then use this to discover where in the audience to target</a:t>
            </a:r>
          </a:p>
        </p:txBody>
      </p:sp>
      <p:pic>
        <p:nvPicPr>
          <p:cNvPr id="4" name="Picture 4" descr="Graphical user interface, text, application&#10;&#10;Description automatically generated">
            <a:extLst>
              <a:ext uri="{FF2B5EF4-FFF2-40B4-BE49-F238E27FC236}">
                <a16:creationId xmlns:a16="http://schemas.microsoft.com/office/drawing/2014/main" id="{F711C1FC-3BBF-4680-BF1F-FF509F22E495}"/>
              </a:ext>
            </a:extLst>
          </p:cNvPr>
          <p:cNvPicPr>
            <a:picLocks noChangeAspect="1"/>
          </p:cNvPicPr>
          <p:nvPr/>
        </p:nvPicPr>
        <p:blipFill>
          <a:blip r:embed="rId2"/>
          <a:stretch>
            <a:fillRect/>
          </a:stretch>
        </p:blipFill>
        <p:spPr>
          <a:xfrm>
            <a:off x="5907514" y="1684286"/>
            <a:ext cx="5374648" cy="3644971"/>
          </a:xfrm>
          <a:prstGeom prst="rect">
            <a:avLst/>
          </a:prstGeom>
        </p:spPr>
      </p:pic>
      <p:grpSp>
        <p:nvGrpSpPr>
          <p:cNvPr id="9" name="Group 8">
            <a:extLst>
              <a:ext uri="{FF2B5EF4-FFF2-40B4-BE49-F238E27FC236}">
                <a16:creationId xmlns:a16="http://schemas.microsoft.com/office/drawing/2014/main" id="{3E82EFF8-7FF2-31E2-F4DF-D11F556A9B0D}"/>
              </a:ext>
            </a:extLst>
          </p:cNvPr>
          <p:cNvGrpSpPr/>
          <p:nvPr/>
        </p:nvGrpSpPr>
        <p:grpSpPr>
          <a:xfrm>
            <a:off x="129702" y="84975"/>
            <a:ext cx="3883366" cy="580104"/>
            <a:chOff x="3728098" y="575660"/>
            <a:chExt cx="3883366" cy="580104"/>
          </a:xfrm>
        </p:grpSpPr>
        <p:sp>
          <p:nvSpPr>
            <p:cNvPr id="6" name="Rectangle: Rounded Corners 5">
              <a:extLst>
                <a:ext uri="{FF2B5EF4-FFF2-40B4-BE49-F238E27FC236}">
                  <a16:creationId xmlns:a16="http://schemas.microsoft.com/office/drawing/2014/main" id="{F3DCAB59-566D-E233-D401-2846CEF97C47}"/>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7" name="Oval 6">
              <a:extLst>
                <a:ext uri="{FF2B5EF4-FFF2-40B4-BE49-F238E27FC236}">
                  <a16:creationId xmlns:a16="http://schemas.microsoft.com/office/drawing/2014/main" id="{473FA0EB-B838-CDB3-F881-FC8985371A66}"/>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1</a:t>
              </a:r>
            </a:p>
          </p:txBody>
        </p:sp>
        <p:sp>
          <p:nvSpPr>
            <p:cNvPr id="8" name="TextBox 7">
              <a:extLst>
                <a:ext uri="{FF2B5EF4-FFF2-40B4-BE49-F238E27FC236}">
                  <a16:creationId xmlns:a16="http://schemas.microsoft.com/office/drawing/2014/main" id="{8FF61BFD-CA78-2AAE-6AAB-3EA28E4BB498}"/>
                </a:ext>
              </a:extLst>
            </p:cNvPr>
            <p:cNvSpPr txBox="1"/>
            <p:nvPr/>
          </p:nvSpPr>
          <p:spPr>
            <a:xfrm>
              <a:off x="4537849" y="610767"/>
              <a:ext cx="2436311" cy="477054"/>
            </a:xfrm>
            <a:prstGeom prst="rect">
              <a:avLst/>
            </a:prstGeom>
            <a:noFill/>
          </p:spPr>
          <p:txBody>
            <a:bodyPr wrap="square" rtlCol="0">
              <a:spAutoFit/>
            </a:bodyPr>
            <a:lstStyle/>
            <a:p>
              <a:pPr algn="r"/>
              <a:r>
                <a:rPr lang="en-GB" sz="1600">
                  <a:solidFill>
                    <a:schemeClr val="bg1"/>
                  </a:solidFill>
                </a:rPr>
                <a:t>Overview of the project</a:t>
              </a:r>
            </a:p>
            <a:p>
              <a:pPr algn="r"/>
              <a:r>
                <a:rPr lang="en-GB" sz="900">
                  <a:solidFill>
                    <a:schemeClr val="bg1"/>
                  </a:solidFill>
                </a:rPr>
                <a:t>George Rogers</a:t>
              </a:r>
            </a:p>
          </p:txBody>
        </p:sp>
      </p:grpSp>
      <p:pic>
        <p:nvPicPr>
          <p:cNvPr id="11" name="Picture 10">
            <a:extLst>
              <a:ext uri="{FF2B5EF4-FFF2-40B4-BE49-F238E27FC236}">
                <a16:creationId xmlns:a16="http://schemas.microsoft.com/office/drawing/2014/main" id="{E9C98738-F9DC-9E48-C354-E429ACEBD5FB}"/>
              </a:ext>
            </a:extLst>
          </p:cNvPr>
          <p:cNvPicPr>
            <a:picLocks noChangeAspect="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29702" y="5970045"/>
            <a:ext cx="804153" cy="804153"/>
          </a:xfrm>
          <a:prstGeom prst="rect">
            <a:avLst/>
          </a:prstGeom>
        </p:spPr>
      </p:pic>
    </p:spTree>
    <p:extLst>
      <p:ext uri="{BB962C8B-B14F-4D97-AF65-F5344CB8AC3E}">
        <p14:creationId xmlns:p14="http://schemas.microsoft.com/office/powerpoint/2010/main" val="41376640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GB">
                <a:latin typeface="Comfortaa Medium"/>
                <a:ea typeface="Comfortaa Medium"/>
                <a:cs typeface="Comfortaa Medium"/>
                <a:sym typeface="Comfortaa Medium"/>
              </a:rPr>
              <a:t>Detailed Diagram of the System</a:t>
            </a:r>
            <a:endParaRPr lang="en-GB"/>
          </a:p>
        </p:txBody>
      </p:sp>
      <p:pic>
        <p:nvPicPr>
          <p:cNvPr id="10" name="Google Shape;62;p14">
            <a:extLst>
              <a:ext uri="{FF2B5EF4-FFF2-40B4-BE49-F238E27FC236}">
                <a16:creationId xmlns:a16="http://schemas.microsoft.com/office/drawing/2014/main" id="{7B8B6099-B4B8-C1F8-09B3-7CE22EB20FE7}"/>
              </a:ext>
            </a:extLst>
          </p:cNvPr>
          <p:cNvPicPr preferRelativeResize="0">
            <a:picLocks noGrp="1"/>
          </p:cNvPicPr>
          <p:nvPr>
            <p:ph idx="1"/>
          </p:nvPr>
        </p:nvPicPr>
        <p:blipFill>
          <a:blip r:embed="rId4">
            <a:alphaModFix/>
          </a:blip>
          <a:stretch>
            <a:fillRect/>
          </a:stretch>
        </p:blipFill>
        <p:spPr>
          <a:xfrm>
            <a:off x="2375017" y="1611313"/>
            <a:ext cx="5202004" cy="4538662"/>
          </a:xfrm>
          <a:prstGeom prst="rect">
            <a:avLst/>
          </a:prstGeom>
          <a:noFill/>
          <a:ln>
            <a:noFill/>
          </a:ln>
        </p:spPr>
      </p:pic>
      <p:grpSp>
        <p:nvGrpSpPr>
          <p:cNvPr id="19" name="Group 18">
            <a:extLst>
              <a:ext uri="{FF2B5EF4-FFF2-40B4-BE49-F238E27FC236}">
                <a16:creationId xmlns:a16="http://schemas.microsoft.com/office/drawing/2014/main" id="{BA5F9C93-EB05-E2FE-A7DA-E2A06365E25D}"/>
              </a:ext>
            </a:extLst>
          </p:cNvPr>
          <p:cNvGrpSpPr/>
          <p:nvPr/>
        </p:nvGrpSpPr>
        <p:grpSpPr>
          <a:xfrm>
            <a:off x="129702" y="84975"/>
            <a:ext cx="3883366" cy="580104"/>
            <a:chOff x="3728098" y="575660"/>
            <a:chExt cx="3883366" cy="580104"/>
          </a:xfrm>
        </p:grpSpPr>
        <p:sp>
          <p:nvSpPr>
            <p:cNvPr id="20" name="Rectangle: Rounded Corners 19">
              <a:extLst>
                <a:ext uri="{FF2B5EF4-FFF2-40B4-BE49-F238E27FC236}">
                  <a16:creationId xmlns:a16="http://schemas.microsoft.com/office/drawing/2014/main" id="{77DD3AF6-3A5E-02DF-41AD-5558172B4793}"/>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21" name="Oval 20">
              <a:extLst>
                <a:ext uri="{FF2B5EF4-FFF2-40B4-BE49-F238E27FC236}">
                  <a16:creationId xmlns:a16="http://schemas.microsoft.com/office/drawing/2014/main" id="{472F1E2A-F476-0130-653A-73E6AD1CC356}"/>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1</a:t>
              </a:r>
            </a:p>
          </p:txBody>
        </p:sp>
        <p:sp>
          <p:nvSpPr>
            <p:cNvPr id="22" name="TextBox 21">
              <a:extLst>
                <a:ext uri="{FF2B5EF4-FFF2-40B4-BE49-F238E27FC236}">
                  <a16:creationId xmlns:a16="http://schemas.microsoft.com/office/drawing/2014/main" id="{29849128-29FF-6ED0-D8C6-48272869A674}"/>
                </a:ext>
              </a:extLst>
            </p:cNvPr>
            <p:cNvSpPr txBox="1"/>
            <p:nvPr/>
          </p:nvSpPr>
          <p:spPr>
            <a:xfrm>
              <a:off x="4537849" y="610767"/>
              <a:ext cx="2436311" cy="477054"/>
            </a:xfrm>
            <a:prstGeom prst="rect">
              <a:avLst/>
            </a:prstGeom>
            <a:noFill/>
          </p:spPr>
          <p:txBody>
            <a:bodyPr wrap="square" rtlCol="0">
              <a:spAutoFit/>
            </a:bodyPr>
            <a:lstStyle/>
            <a:p>
              <a:pPr algn="r"/>
              <a:r>
                <a:rPr lang="en-GB" sz="1600">
                  <a:solidFill>
                    <a:schemeClr val="bg1"/>
                  </a:solidFill>
                </a:rPr>
                <a:t>Overview of the project</a:t>
              </a:r>
            </a:p>
            <a:p>
              <a:pPr algn="r"/>
              <a:r>
                <a:rPr lang="en-GB" sz="900">
                  <a:solidFill>
                    <a:schemeClr val="bg1"/>
                  </a:solidFill>
                </a:rPr>
                <a:t>George Rogers</a:t>
              </a:r>
            </a:p>
          </p:txBody>
        </p:sp>
      </p:grpSp>
    </p:spTree>
    <p:extLst>
      <p:ext uri="{BB962C8B-B14F-4D97-AF65-F5344CB8AC3E}">
        <p14:creationId xmlns:p14="http://schemas.microsoft.com/office/powerpoint/2010/main" val="37028937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 sz="3200">
                <a:latin typeface="Comfortaa Medium"/>
                <a:ea typeface="Comfortaa Medium"/>
                <a:cs typeface="Comfortaa Medium"/>
                <a:sym typeface="Comfortaa Medium"/>
              </a:rPr>
              <a:t>Overview of the Stokbox Analytics Project</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a:lstStyle/>
          <a:p>
            <a:r>
              <a:rPr lang="en-GB"/>
              <a:t>The end goal of StokBox is to allow small businesses to gain an insight of where/what areas they should target when marketing their company</a:t>
            </a:r>
          </a:p>
          <a:p>
            <a:r>
              <a:rPr lang="en-GB"/>
              <a:t>This will allow them to market more effectively saving costs and increasing profits for the business</a:t>
            </a:r>
          </a:p>
        </p:txBody>
      </p:sp>
      <p:pic>
        <p:nvPicPr>
          <p:cNvPr id="10" name="Picture 9">
            <a:extLst>
              <a:ext uri="{FF2B5EF4-FFF2-40B4-BE49-F238E27FC236}">
                <a16:creationId xmlns:a16="http://schemas.microsoft.com/office/drawing/2014/main" id="{AACBF1B8-3361-52BE-3B0D-4AFCB9DFEC88}"/>
              </a:ext>
            </a:extLst>
          </p:cNvPr>
          <p:cNvPicPr>
            <a:picLocks noChangeAspect="1"/>
          </p:cNvPicPr>
          <p:nvPr/>
        </p:nvPicPr>
        <p:blipFill>
          <a:blip r:embed="rId4"/>
          <a:stretch>
            <a:fillRect/>
          </a:stretch>
        </p:blipFill>
        <p:spPr>
          <a:xfrm>
            <a:off x="6800366" y="3500728"/>
            <a:ext cx="1746188" cy="1746188"/>
          </a:xfrm>
          <a:prstGeom prst="rect">
            <a:avLst/>
          </a:prstGeom>
        </p:spPr>
      </p:pic>
      <p:grpSp>
        <p:nvGrpSpPr>
          <p:cNvPr id="23" name="Group 22">
            <a:extLst>
              <a:ext uri="{FF2B5EF4-FFF2-40B4-BE49-F238E27FC236}">
                <a16:creationId xmlns:a16="http://schemas.microsoft.com/office/drawing/2014/main" id="{D546E089-628E-DD35-21DB-53E662A72C69}"/>
              </a:ext>
            </a:extLst>
          </p:cNvPr>
          <p:cNvGrpSpPr/>
          <p:nvPr/>
        </p:nvGrpSpPr>
        <p:grpSpPr>
          <a:xfrm>
            <a:off x="129702" y="84975"/>
            <a:ext cx="3883366" cy="580104"/>
            <a:chOff x="3728098" y="575660"/>
            <a:chExt cx="3883366" cy="580104"/>
          </a:xfrm>
        </p:grpSpPr>
        <p:sp>
          <p:nvSpPr>
            <p:cNvPr id="24" name="Rectangle: Rounded Corners 23">
              <a:extLst>
                <a:ext uri="{FF2B5EF4-FFF2-40B4-BE49-F238E27FC236}">
                  <a16:creationId xmlns:a16="http://schemas.microsoft.com/office/drawing/2014/main" id="{72B68869-3008-D6ED-DB2C-CCA2340AD860}"/>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25" name="Oval 24">
              <a:extLst>
                <a:ext uri="{FF2B5EF4-FFF2-40B4-BE49-F238E27FC236}">
                  <a16:creationId xmlns:a16="http://schemas.microsoft.com/office/drawing/2014/main" id="{1B905DD5-698A-34BE-A75A-F86085652FD1}"/>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1</a:t>
              </a:r>
            </a:p>
          </p:txBody>
        </p:sp>
        <p:sp>
          <p:nvSpPr>
            <p:cNvPr id="26" name="TextBox 25">
              <a:extLst>
                <a:ext uri="{FF2B5EF4-FFF2-40B4-BE49-F238E27FC236}">
                  <a16:creationId xmlns:a16="http://schemas.microsoft.com/office/drawing/2014/main" id="{13F78538-0CD0-A609-7912-3B97EE9A8315}"/>
                </a:ext>
              </a:extLst>
            </p:cNvPr>
            <p:cNvSpPr txBox="1"/>
            <p:nvPr/>
          </p:nvSpPr>
          <p:spPr>
            <a:xfrm>
              <a:off x="4537849" y="610767"/>
              <a:ext cx="2436311" cy="477054"/>
            </a:xfrm>
            <a:prstGeom prst="rect">
              <a:avLst/>
            </a:prstGeom>
            <a:noFill/>
          </p:spPr>
          <p:txBody>
            <a:bodyPr wrap="square" rtlCol="0">
              <a:spAutoFit/>
            </a:bodyPr>
            <a:lstStyle/>
            <a:p>
              <a:pPr algn="r"/>
              <a:r>
                <a:rPr lang="en-GB" sz="1600">
                  <a:solidFill>
                    <a:schemeClr val="bg1"/>
                  </a:solidFill>
                </a:rPr>
                <a:t>Overview of the project</a:t>
              </a:r>
            </a:p>
            <a:p>
              <a:pPr algn="r"/>
              <a:r>
                <a:rPr lang="en-GB" sz="900">
                  <a:solidFill>
                    <a:schemeClr val="bg1"/>
                  </a:solidFill>
                </a:rPr>
                <a:t>George Rogers</a:t>
              </a:r>
            </a:p>
          </p:txBody>
        </p:sp>
      </p:grpSp>
    </p:spTree>
    <p:extLst>
      <p:ext uri="{BB962C8B-B14F-4D97-AF65-F5344CB8AC3E}">
        <p14:creationId xmlns:p14="http://schemas.microsoft.com/office/powerpoint/2010/main" val="40628455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7" name="Title 6">
            <a:extLst>
              <a:ext uri="{FF2B5EF4-FFF2-40B4-BE49-F238E27FC236}">
                <a16:creationId xmlns:a16="http://schemas.microsoft.com/office/drawing/2014/main" id="{170ADD17-7E98-D423-A358-D695F2D8CA43}"/>
              </a:ext>
            </a:extLst>
          </p:cNvPr>
          <p:cNvSpPr>
            <a:spLocks noGrp="1"/>
          </p:cNvSpPr>
          <p:nvPr>
            <p:ph type="title"/>
          </p:nvPr>
        </p:nvSpPr>
        <p:spPr/>
        <p:txBody>
          <a:bodyPr>
            <a:normAutofit/>
          </a:bodyPr>
          <a:lstStyle/>
          <a:p>
            <a:r>
              <a:rPr lang="en" sz="3200">
                <a:latin typeface="Comfortaa Medium"/>
                <a:ea typeface="Comfortaa Medium"/>
                <a:cs typeface="Comfortaa Medium"/>
                <a:sym typeface="Comfortaa Medium"/>
              </a:rPr>
              <a:t>Project Software Architecture</a:t>
            </a:r>
            <a:endParaRPr lang="en-GB" sz="3200"/>
          </a:p>
        </p:txBody>
      </p:sp>
      <p:sp>
        <p:nvSpPr>
          <p:cNvPr id="8" name="Content Placeholder 7">
            <a:extLst>
              <a:ext uri="{FF2B5EF4-FFF2-40B4-BE49-F238E27FC236}">
                <a16:creationId xmlns:a16="http://schemas.microsoft.com/office/drawing/2014/main" id="{E2A07140-4CB6-A2FC-A938-E19B6467B79D}"/>
              </a:ext>
            </a:extLst>
          </p:cNvPr>
          <p:cNvSpPr>
            <a:spLocks noGrp="1"/>
          </p:cNvSpPr>
          <p:nvPr>
            <p:ph idx="1"/>
          </p:nvPr>
        </p:nvSpPr>
        <p:spPr>
          <a:xfrm>
            <a:off x="677334" y="1611084"/>
            <a:ext cx="8596668" cy="4539194"/>
          </a:xfrm>
        </p:spPr>
        <p:txBody>
          <a:bodyPr>
            <a:normAutofit/>
          </a:bodyPr>
          <a:lstStyle/>
          <a:p>
            <a:r>
              <a:rPr lang="en-GB" sz="2400"/>
              <a:t>Built using the following technologies</a:t>
            </a:r>
          </a:p>
          <a:p>
            <a:pPr lvl="1"/>
            <a:r>
              <a:rPr lang="en-GB" sz="2200" b="1"/>
              <a:t>Laravel - an MVC framework</a:t>
            </a:r>
          </a:p>
          <a:p>
            <a:pPr lvl="2"/>
            <a:r>
              <a:rPr lang="en-GB" sz="1800"/>
              <a:t>Provided separation of concerns</a:t>
            </a:r>
          </a:p>
          <a:p>
            <a:pPr lvl="2"/>
            <a:r>
              <a:rPr lang="en-GB" sz="1800"/>
              <a:t>Eloquent ORM- easier than SQL queries</a:t>
            </a:r>
          </a:p>
          <a:p>
            <a:pPr lvl="2"/>
            <a:r>
              <a:rPr lang="en-GB" sz="1800"/>
              <a:t>Provides useful services: authentication, notifications and the templating engine</a:t>
            </a:r>
          </a:p>
          <a:p>
            <a:pPr lvl="2"/>
            <a:r>
              <a:rPr lang="en-GB" sz="1800"/>
              <a:t>Includes templating engine</a:t>
            </a:r>
          </a:p>
          <a:p>
            <a:pPr lvl="1"/>
            <a:r>
              <a:rPr lang="en-GB" sz="2000" b="1"/>
              <a:t>MySQL – Relational Database</a:t>
            </a:r>
          </a:p>
          <a:p>
            <a:pPr lvl="1"/>
            <a:r>
              <a:rPr lang="en-GB" sz="2000" b="1"/>
              <a:t>Bootstrap 5 – UI framework</a:t>
            </a:r>
          </a:p>
          <a:p>
            <a:pPr lvl="1"/>
            <a:endParaRPr lang="en-GB" sz="2000"/>
          </a:p>
        </p:txBody>
      </p:sp>
      <p:grpSp>
        <p:nvGrpSpPr>
          <p:cNvPr id="2" name="Group 1">
            <a:extLst>
              <a:ext uri="{FF2B5EF4-FFF2-40B4-BE49-F238E27FC236}">
                <a16:creationId xmlns:a16="http://schemas.microsoft.com/office/drawing/2014/main" id="{533FD070-CBC3-F5AB-2E2C-22033E885E66}"/>
              </a:ext>
            </a:extLst>
          </p:cNvPr>
          <p:cNvGrpSpPr/>
          <p:nvPr/>
        </p:nvGrpSpPr>
        <p:grpSpPr>
          <a:xfrm>
            <a:off x="129702" y="84975"/>
            <a:ext cx="3883366" cy="580104"/>
            <a:chOff x="3728098" y="575660"/>
            <a:chExt cx="3883366" cy="580104"/>
          </a:xfrm>
        </p:grpSpPr>
        <p:sp>
          <p:nvSpPr>
            <p:cNvPr id="4" name="Rectangle: Rounded Corners 3">
              <a:extLst>
                <a:ext uri="{FF2B5EF4-FFF2-40B4-BE49-F238E27FC236}">
                  <a16:creationId xmlns:a16="http://schemas.microsoft.com/office/drawing/2014/main" id="{89271AC1-BC86-7A2B-EAAB-948DBEA53C93}"/>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5" name="Oval 4">
              <a:extLst>
                <a:ext uri="{FF2B5EF4-FFF2-40B4-BE49-F238E27FC236}">
                  <a16:creationId xmlns:a16="http://schemas.microsoft.com/office/drawing/2014/main" id="{9CC574FB-6C0D-AA83-23ED-5D2077FFD25C}"/>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a:t>
              </a:r>
            </a:p>
          </p:txBody>
        </p:sp>
        <p:sp>
          <p:nvSpPr>
            <p:cNvPr id="6" name="TextBox 5">
              <a:extLst>
                <a:ext uri="{FF2B5EF4-FFF2-40B4-BE49-F238E27FC236}">
                  <a16:creationId xmlns:a16="http://schemas.microsoft.com/office/drawing/2014/main" id="{8CB62136-76D5-9101-7990-1DC871A09928}"/>
                </a:ext>
              </a:extLst>
            </p:cNvPr>
            <p:cNvSpPr txBox="1"/>
            <p:nvPr/>
          </p:nvSpPr>
          <p:spPr>
            <a:xfrm>
              <a:off x="4365172" y="627185"/>
              <a:ext cx="2892584" cy="477054"/>
            </a:xfrm>
            <a:prstGeom prst="rect">
              <a:avLst/>
            </a:prstGeom>
            <a:noFill/>
          </p:spPr>
          <p:txBody>
            <a:bodyPr wrap="square" rtlCol="0">
              <a:spAutoFit/>
            </a:bodyPr>
            <a:lstStyle/>
            <a:p>
              <a:pPr algn="r"/>
              <a:r>
                <a:rPr lang="en-GB" sz="1600">
                  <a:solidFill>
                    <a:schemeClr val="bg1"/>
                  </a:solidFill>
                </a:rPr>
                <a:t>Project software architecture</a:t>
              </a:r>
            </a:p>
            <a:p>
              <a:pPr algn="r"/>
              <a:r>
                <a:rPr lang="en-GB" sz="900">
                  <a:solidFill>
                    <a:schemeClr val="bg1"/>
                  </a:solidFill>
                </a:rPr>
                <a:t>David Igandan</a:t>
              </a:r>
            </a:p>
          </p:txBody>
        </p:sp>
      </p:grpSp>
    </p:spTree>
    <p:extLst>
      <p:ext uri="{BB962C8B-B14F-4D97-AF65-F5344CB8AC3E}">
        <p14:creationId xmlns:p14="http://schemas.microsoft.com/office/powerpoint/2010/main" val="19070203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9" name="Title 8">
            <a:extLst>
              <a:ext uri="{FF2B5EF4-FFF2-40B4-BE49-F238E27FC236}">
                <a16:creationId xmlns:a16="http://schemas.microsoft.com/office/drawing/2014/main" id="{2022344E-36DD-0594-060A-FA0D72D727AC}"/>
              </a:ext>
            </a:extLst>
          </p:cNvPr>
          <p:cNvSpPr>
            <a:spLocks noGrp="1"/>
          </p:cNvSpPr>
          <p:nvPr>
            <p:ph type="title"/>
          </p:nvPr>
        </p:nvSpPr>
        <p:spPr/>
        <p:txBody>
          <a:bodyPr/>
          <a:lstStyle/>
          <a:p>
            <a:endParaRPr lang="en-GB"/>
          </a:p>
        </p:txBody>
      </p:sp>
      <p:grpSp>
        <p:nvGrpSpPr>
          <p:cNvPr id="10" name="Group 9">
            <a:extLst>
              <a:ext uri="{FF2B5EF4-FFF2-40B4-BE49-F238E27FC236}">
                <a16:creationId xmlns:a16="http://schemas.microsoft.com/office/drawing/2014/main" id="{5A618967-BF75-F77A-48C3-7CAF88CDC8DB}"/>
              </a:ext>
            </a:extLst>
          </p:cNvPr>
          <p:cNvGrpSpPr/>
          <p:nvPr/>
        </p:nvGrpSpPr>
        <p:grpSpPr>
          <a:xfrm>
            <a:off x="129702" y="84975"/>
            <a:ext cx="3883366" cy="580104"/>
            <a:chOff x="3728098" y="575660"/>
            <a:chExt cx="3883366" cy="580104"/>
          </a:xfrm>
        </p:grpSpPr>
        <p:sp>
          <p:nvSpPr>
            <p:cNvPr id="11" name="Rectangle: Rounded Corners 10">
              <a:extLst>
                <a:ext uri="{FF2B5EF4-FFF2-40B4-BE49-F238E27FC236}">
                  <a16:creationId xmlns:a16="http://schemas.microsoft.com/office/drawing/2014/main" id="{4062AA1F-6D86-652E-9062-32703207EAA5}"/>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2" name="Oval 11">
              <a:extLst>
                <a:ext uri="{FF2B5EF4-FFF2-40B4-BE49-F238E27FC236}">
                  <a16:creationId xmlns:a16="http://schemas.microsoft.com/office/drawing/2014/main" id="{8C8FB093-3030-8A26-17BB-39E2C070473B}"/>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a:t>
              </a:r>
            </a:p>
          </p:txBody>
        </p:sp>
        <p:sp>
          <p:nvSpPr>
            <p:cNvPr id="13" name="TextBox 12">
              <a:extLst>
                <a:ext uri="{FF2B5EF4-FFF2-40B4-BE49-F238E27FC236}">
                  <a16:creationId xmlns:a16="http://schemas.microsoft.com/office/drawing/2014/main" id="{78F32E1A-0B0B-9404-81CF-5A4EFA29E8E8}"/>
                </a:ext>
              </a:extLst>
            </p:cNvPr>
            <p:cNvSpPr txBox="1"/>
            <p:nvPr/>
          </p:nvSpPr>
          <p:spPr>
            <a:xfrm>
              <a:off x="4365172" y="627185"/>
              <a:ext cx="2892584" cy="477054"/>
            </a:xfrm>
            <a:prstGeom prst="rect">
              <a:avLst/>
            </a:prstGeom>
            <a:noFill/>
          </p:spPr>
          <p:txBody>
            <a:bodyPr wrap="square" rtlCol="0">
              <a:spAutoFit/>
            </a:bodyPr>
            <a:lstStyle/>
            <a:p>
              <a:pPr algn="r"/>
              <a:r>
                <a:rPr lang="en-GB" sz="1600">
                  <a:solidFill>
                    <a:schemeClr val="bg1"/>
                  </a:solidFill>
                </a:rPr>
                <a:t>Project software architecture</a:t>
              </a:r>
            </a:p>
            <a:p>
              <a:pPr algn="r"/>
              <a:r>
                <a:rPr lang="en-GB" sz="900">
                  <a:solidFill>
                    <a:schemeClr val="bg1"/>
                  </a:solidFill>
                </a:rPr>
                <a:t>David Igandan</a:t>
              </a:r>
            </a:p>
          </p:txBody>
        </p:sp>
      </p:grpSp>
      <p:pic>
        <p:nvPicPr>
          <p:cNvPr id="14" name="Content Placeholder 13">
            <a:extLst>
              <a:ext uri="{FF2B5EF4-FFF2-40B4-BE49-F238E27FC236}">
                <a16:creationId xmlns:a16="http://schemas.microsoft.com/office/drawing/2014/main" id="{AC58A52D-DAB2-8DF6-E626-111D1B1F3727}"/>
              </a:ext>
            </a:extLst>
          </p:cNvPr>
          <p:cNvPicPr>
            <a:picLocks noGrp="1" noChangeAspect="1"/>
          </p:cNvPicPr>
          <p:nvPr>
            <p:ph idx="1"/>
          </p:nvPr>
        </p:nvPicPr>
        <p:blipFill>
          <a:blip r:embed="rId4"/>
          <a:stretch>
            <a:fillRect/>
          </a:stretch>
        </p:blipFill>
        <p:spPr>
          <a:xfrm>
            <a:off x="677334" y="765999"/>
            <a:ext cx="8428323" cy="52677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40523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A263C-8B1B-7341-9221-F43B28A6A91B}"/>
              </a:ext>
            </a:extLst>
          </p:cNvPr>
          <p:cNvPicPr>
            <a:picLocks noChangeAspect="1"/>
          </p:cNvPicPr>
          <p:nvPr/>
        </p:nvPicPr>
        <p:blipFill>
          <a:blip r:embed="rId2">
            <a:duotone>
              <a:prstClr val="black"/>
              <a:schemeClr val="bg1">
                <a:lumMod val="50000"/>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9702" y="5970045"/>
            <a:ext cx="804153" cy="804153"/>
          </a:xfrm>
          <a:prstGeom prst="rect">
            <a:avLst/>
          </a:prstGeom>
        </p:spPr>
      </p:pic>
      <p:sp>
        <p:nvSpPr>
          <p:cNvPr id="9" name="Title 8">
            <a:extLst>
              <a:ext uri="{FF2B5EF4-FFF2-40B4-BE49-F238E27FC236}">
                <a16:creationId xmlns:a16="http://schemas.microsoft.com/office/drawing/2014/main" id="{2022344E-36DD-0594-060A-FA0D72D727AC}"/>
              </a:ext>
            </a:extLst>
          </p:cNvPr>
          <p:cNvSpPr>
            <a:spLocks noGrp="1"/>
          </p:cNvSpPr>
          <p:nvPr>
            <p:ph type="title"/>
          </p:nvPr>
        </p:nvSpPr>
        <p:spPr/>
        <p:txBody>
          <a:bodyPr/>
          <a:lstStyle/>
          <a:p>
            <a:endParaRPr lang="en-GB"/>
          </a:p>
        </p:txBody>
      </p:sp>
      <p:grpSp>
        <p:nvGrpSpPr>
          <p:cNvPr id="10" name="Group 9">
            <a:extLst>
              <a:ext uri="{FF2B5EF4-FFF2-40B4-BE49-F238E27FC236}">
                <a16:creationId xmlns:a16="http://schemas.microsoft.com/office/drawing/2014/main" id="{5A618967-BF75-F77A-48C3-7CAF88CDC8DB}"/>
              </a:ext>
            </a:extLst>
          </p:cNvPr>
          <p:cNvGrpSpPr/>
          <p:nvPr/>
        </p:nvGrpSpPr>
        <p:grpSpPr>
          <a:xfrm>
            <a:off x="129702" y="84975"/>
            <a:ext cx="3883366" cy="580104"/>
            <a:chOff x="3728098" y="575660"/>
            <a:chExt cx="3883366" cy="580104"/>
          </a:xfrm>
        </p:grpSpPr>
        <p:sp>
          <p:nvSpPr>
            <p:cNvPr id="11" name="Rectangle: Rounded Corners 10">
              <a:extLst>
                <a:ext uri="{FF2B5EF4-FFF2-40B4-BE49-F238E27FC236}">
                  <a16:creationId xmlns:a16="http://schemas.microsoft.com/office/drawing/2014/main" id="{4062AA1F-6D86-652E-9062-32703207EAA5}"/>
                </a:ext>
              </a:extLst>
            </p:cNvPr>
            <p:cNvSpPr/>
            <p:nvPr/>
          </p:nvSpPr>
          <p:spPr>
            <a:xfrm>
              <a:off x="4011464" y="676580"/>
              <a:ext cx="3600000" cy="378264"/>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GB" sz="1000"/>
            </a:p>
          </p:txBody>
        </p:sp>
        <p:sp>
          <p:nvSpPr>
            <p:cNvPr id="12" name="Oval 11">
              <a:extLst>
                <a:ext uri="{FF2B5EF4-FFF2-40B4-BE49-F238E27FC236}">
                  <a16:creationId xmlns:a16="http://schemas.microsoft.com/office/drawing/2014/main" id="{8C8FB093-3030-8A26-17BB-39E2C070473B}"/>
                </a:ext>
              </a:extLst>
            </p:cNvPr>
            <p:cNvSpPr/>
            <p:nvPr/>
          </p:nvSpPr>
          <p:spPr>
            <a:xfrm>
              <a:off x="3728098" y="575660"/>
              <a:ext cx="580104" cy="580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a:t>
              </a:r>
            </a:p>
          </p:txBody>
        </p:sp>
        <p:sp>
          <p:nvSpPr>
            <p:cNvPr id="13" name="TextBox 12">
              <a:extLst>
                <a:ext uri="{FF2B5EF4-FFF2-40B4-BE49-F238E27FC236}">
                  <a16:creationId xmlns:a16="http://schemas.microsoft.com/office/drawing/2014/main" id="{78F32E1A-0B0B-9404-81CF-5A4EFA29E8E8}"/>
                </a:ext>
              </a:extLst>
            </p:cNvPr>
            <p:cNvSpPr txBox="1"/>
            <p:nvPr/>
          </p:nvSpPr>
          <p:spPr>
            <a:xfrm>
              <a:off x="4365172" y="627185"/>
              <a:ext cx="2892584" cy="477054"/>
            </a:xfrm>
            <a:prstGeom prst="rect">
              <a:avLst/>
            </a:prstGeom>
            <a:noFill/>
          </p:spPr>
          <p:txBody>
            <a:bodyPr wrap="square" rtlCol="0">
              <a:spAutoFit/>
            </a:bodyPr>
            <a:lstStyle/>
            <a:p>
              <a:pPr algn="r"/>
              <a:r>
                <a:rPr lang="en-GB" sz="1600">
                  <a:solidFill>
                    <a:schemeClr val="bg1"/>
                  </a:solidFill>
                </a:rPr>
                <a:t>Project software architecture</a:t>
              </a:r>
            </a:p>
            <a:p>
              <a:pPr algn="r"/>
              <a:r>
                <a:rPr lang="en-GB" sz="900">
                  <a:solidFill>
                    <a:schemeClr val="bg1"/>
                  </a:solidFill>
                </a:rPr>
                <a:t>David Igandan</a:t>
              </a:r>
            </a:p>
          </p:txBody>
        </p:sp>
      </p:grpSp>
      <p:sp>
        <p:nvSpPr>
          <p:cNvPr id="6" name="Content Placeholder 5">
            <a:extLst>
              <a:ext uri="{FF2B5EF4-FFF2-40B4-BE49-F238E27FC236}">
                <a16:creationId xmlns:a16="http://schemas.microsoft.com/office/drawing/2014/main" id="{6C4B4973-7F7D-36F8-0BF7-4B523E8A6691}"/>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7F80CED4-5D18-5105-E515-958AC18D1844}"/>
              </a:ext>
            </a:extLst>
          </p:cNvPr>
          <p:cNvPicPr>
            <a:picLocks noChangeAspect="1"/>
          </p:cNvPicPr>
          <p:nvPr/>
        </p:nvPicPr>
        <p:blipFill>
          <a:blip r:embed="rId4"/>
          <a:stretch>
            <a:fillRect/>
          </a:stretch>
        </p:blipFill>
        <p:spPr>
          <a:xfrm>
            <a:off x="677334" y="740234"/>
            <a:ext cx="8428323" cy="52677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37797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Facet">
  <a:themeElements>
    <a:clrScheme name="Custom 2">
      <a:dk1>
        <a:sysClr val="windowText" lastClr="000000"/>
      </a:dk1>
      <a:lt1>
        <a:sysClr val="window" lastClr="FFFFFF"/>
      </a:lt1>
      <a:dk2>
        <a:srgbClr val="2C3C43"/>
      </a:dk2>
      <a:lt2>
        <a:srgbClr val="EBEBEB"/>
      </a:lt2>
      <a:accent1>
        <a:srgbClr val="2DB28E"/>
      </a:accent1>
      <a:accent2>
        <a:srgbClr val="2DB28E"/>
      </a:accent2>
      <a:accent3>
        <a:srgbClr val="E6B91E"/>
      </a:accent3>
      <a:accent4>
        <a:srgbClr val="E76618"/>
      </a:accent4>
      <a:accent5>
        <a:srgbClr val="C42F1A"/>
      </a:accent5>
      <a:accent6>
        <a:srgbClr val="918655"/>
      </a:accent6>
      <a:hlink>
        <a:srgbClr val="2DB28E"/>
      </a:hlink>
      <a:folHlink>
        <a:srgbClr val="6FDBBF"/>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1564</Words>
  <Application>Microsoft Office PowerPoint</Application>
  <PresentationFormat>Widescreen</PresentationFormat>
  <Paragraphs>315</Paragraphs>
  <Slides>37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Comfortaa Medium</vt:lpstr>
      <vt:lpstr>Trebuchet MS</vt:lpstr>
      <vt:lpstr>Wingdings 3</vt:lpstr>
      <vt:lpstr>Facet</vt:lpstr>
      <vt:lpstr>StokBox: Group 24</vt:lpstr>
      <vt:lpstr>Table of contents</vt:lpstr>
      <vt:lpstr>Overview of the Stokbox Analytics Project</vt:lpstr>
      <vt:lpstr>What is a Persona?</vt:lpstr>
      <vt:lpstr>Detailed Diagram of the System</vt:lpstr>
      <vt:lpstr>Overview of the Stokbox Analytics Project</vt:lpstr>
      <vt:lpstr>Project Software Architecture</vt:lpstr>
      <vt:lpstr>PowerPoint Presentation</vt:lpstr>
      <vt:lpstr>PowerPoint Presentation</vt:lpstr>
      <vt:lpstr>Disadvantages of Laravel</vt:lpstr>
      <vt:lpstr>Key and Interesting Features</vt:lpstr>
      <vt:lpstr>Dashboard Filtering System</vt:lpstr>
      <vt:lpstr>Dashboard Data Filtered</vt:lpstr>
      <vt:lpstr>Brand Page Filtering System</vt:lpstr>
      <vt:lpstr>Determining what pages should be included for the platform</vt:lpstr>
      <vt:lpstr>Determining what pages should be included for the platform</vt:lpstr>
      <vt:lpstr>Determining what pages should be included for the platform</vt:lpstr>
      <vt:lpstr>Determining what pages should be included for the platform</vt:lpstr>
      <vt:lpstr>Deciding how to implement the personas generation</vt:lpstr>
      <vt:lpstr>Deciding how to implement the personas generation</vt:lpstr>
      <vt:lpstr>Time management</vt:lpstr>
      <vt:lpstr>Allocation in time management</vt:lpstr>
      <vt:lpstr>Group decisions</vt:lpstr>
      <vt:lpstr>Monitoring in time management</vt:lpstr>
      <vt:lpstr>Conclusion</vt:lpstr>
      <vt:lpstr>How our group communicated and whether it worked well or not</vt:lpstr>
      <vt:lpstr>Advantages of online communication</vt:lpstr>
      <vt:lpstr>PowerPoint Presentation</vt:lpstr>
      <vt:lpstr>PowerPoint Presentation</vt:lpstr>
      <vt:lpstr>Disadvantages of online communication</vt:lpstr>
      <vt:lpstr>Advantages of in person communication</vt:lpstr>
      <vt:lpstr>Disadvantages of in person communication</vt:lpstr>
      <vt:lpstr>Great Overall!</vt:lpstr>
      <vt:lpstr>Social, Legal or Ethical issues</vt:lpstr>
      <vt:lpstr>Building on Features</vt:lpstr>
      <vt:lpstr>Quality-of-life Updates</vt:lpstr>
      <vt:lpstr>New Features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StokBox: Group 24</dc:title>
  <dc:creator>Trafford, Jack</dc:creator>
  <cp:lastModifiedBy>Trafford, Jack</cp:lastModifiedBy>
  <cp:revision>6</cp:revision>
  <dcterms:created xsi:type="dcterms:W3CDTF">2023-04-29T12:24:21Z</dcterms:created>
  <dcterms:modified xsi:type="dcterms:W3CDTF">2023-05-04T08:32:07Z</dcterms:modified>
</cp:coreProperties>
</file>